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4" r:id="rId2"/>
    <p:sldId id="371" r:id="rId3"/>
    <p:sldId id="355" r:id="rId4"/>
    <p:sldId id="375" r:id="rId5"/>
    <p:sldId id="266" r:id="rId6"/>
    <p:sldId id="356" r:id="rId7"/>
    <p:sldId id="267" r:id="rId8"/>
    <p:sldId id="354" r:id="rId9"/>
    <p:sldId id="268" r:id="rId10"/>
    <p:sldId id="269" r:id="rId11"/>
    <p:sldId id="357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8" autoAdjust="0"/>
    <p:restoredTop sz="86416" autoAdjust="0"/>
  </p:normalViewPr>
  <p:slideViewPr>
    <p:cSldViewPr>
      <p:cViewPr varScale="1">
        <p:scale>
          <a:sx n="62" d="100"/>
          <a:sy n="62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355.55554" units="1/cm"/>
          <inkml:channelProperty channel="Y" name="resolution" value="355.55554" units="1/cm"/>
          <inkml:channelProperty channel="T" name="resolution" value="1" units="1/dev"/>
        </inkml:channelProperties>
      </inkml:inkSource>
      <inkml:timestamp xml:id="ts0" timeString="2017-10-16T13:27:32.8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10806 6961 0,'2'-5'0,"0"1"16,3-3-16,4-2 0,-5 3 0,3-3 15,-1-2-15,1 2 0,-3-2 16,-1 0-16,-3 0 0,-3 0 0,3 0 16,-4 0-16,-3 0 0,3-2 0,-5 2 15,0 0-15,-2-2 0,-9-1 0,3 3 16,-3-2-16,-2 4 0,0 3 16,-2-1-16,-3 3 0,-2 1 0,-1 3 15,-4 5-15,-1 1 0,-2 3 0,-12 7 16,3 4-16,4-1 0,9 8 15,2 1-15,2 8 0,12 6 0,4 13 16,8 2-16,5-8 0,0-5 0,2-5 16,5-1-16,6 4 0,3 2 0,1 9 15,12 0-15,6-5 0,7-8 16,7-14-16,-3-10 0,2-5 0,-3-7 16,-1-4-16,-5-2 0,1-7 0,4-8 15,2-5-15,-2-12 0,-8-5 16,-1-5-16,-13-7 0,-4 2 0,-5 3 15,-9-2-15,-6 1 0,-2-3 0,-9-14 16,-10-20-16,6 11 0,-12 16 0,1 10 16,-3 10-16,-2 4 0,-1 4 0,-3 5 15,6 4-15,5 11 0,-1 1 16,5 5-16,5 6 0,1 5 0,7 8 16,7 4-16,-2-1 0,4 6 0,4-1 15,14 7-15,-5-7 0,2-2 0</inkml:trace>
  <inkml:trace contextRef="#ctx0" brushRef="#br0" timeOffset="299.95">10630 7234 0,'0'0'0,"0"0"0,0 0 16,0 0-16,2 0 0,2 0 0,1 2 15,6 3-15,-2 1 0,6 3 16,0 2-16,5 0 0,11 7 0,0 4 16,2 0-16,0 0 0,0 2 0,2 3 15,5 1-15,0-3 0,-5-3 16,-4-2-16,-2-5 0,-1-4 0,1 0 15,-5-4-15,3 1 0,-7-5 0,-1 1 16,-3 0-16,-3 1 0,-4-1 0,0 3 16</inkml:trace>
  <inkml:trace contextRef="#ctx0" brushRef="#br0" timeOffset="528.91">10656 6249 0,'0'-3'16,"-2"-1"-16,0-3 0,-3 1 0,1 1 15,2 1-15,-3 2 0,1-3 0,-1 5 16,1 3-16,0 1 0,4 3 0,2-1 15,0 3-15,5-2 0</inkml:trace>
  <inkml:trace contextRef="#ctx0" brushRef="#br0" timeOffset="912.55">11703 6800 0,'-4'0'16,"4"-5"-16,-4 3 0,1-2 0,1-1 16,0 3-16,2-2 0,-4 4 15,1 0-15,-3 0 0,-1 4 0,-2 3 16,0 4-16,1 4 0,-1 3 16,0 4-16,-2 18 0,2-3 0,0 7 0,3-4 15,1 4-15,3 0 0,2 5 16,2 12-16,3-1 0,1-3 0,1-8 15,0-10-15,-1-6 0,1-8 0,-3-8 16,1-1-16</inkml:trace>
  <inkml:trace contextRef="#ctx0" brushRef="#br0" timeOffset="1079.83">11441 7175 0,'0'2'16,"0"-4"-16,2 2 0,3-3 0,1 1 15,5 0-15,5 0 0,1-3 0,8 1 16,10 0-16,2-1 0,3 1 0,-2-1 16,-1 3-16,1 0 0,-1 0 0,3 2 15,8 2-15,-4-2 0,-4 0 16</inkml:trace>
  <inkml:trace contextRef="#ctx0" brushRef="#br0" timeOffset="1572.13">12605 6972 0,'2'-5'15,"-4"-8"-15,2-9 0,0 0 0,0-2 16,2 2-16,-2 2 0,0 2 0,3 3 16,-3 2-16,0 4 0,-3-2 15,3 6-15,-2 1 0,0 4 0,2 0 16,-2 4-16,0 5 0,2 4 0,0 5 15,-3 4-15,3 5 0,3 8 0,-3 2 16,2 21-16,2-5 0,-2 2 0,5-2 16,0-5-16,6 12 0,0-14 15,0-11-15,-2-11 0,-2-6 0,0-7 16,2-6-16,0-5 0,2-7 16,0-6-16,3-5 0,-1-6 0,3 0 15,2-3-15,0-2 0,0 5 0,2 0 16,4-5-16,-2 5 0,-4 4 0,-2 5 15,-3 4-15,-2 2 0,-2 7 0,3-1 16,-5 8-16,2-1 0,2 3 16,-2 4-16,0 2 0,2-2 0,2 5 15,1-1-15,-3-2 0,3 0 0,-1 1 16,-2-5-16,0-1 0,-4-1 0,0-5 16,-2-4-16,-3-2 0,1-5 15,-1-2-15,0-5 0,-4-1 0,0-3 16,-2-4-16,0-3 0,-5-10 0,3-5 15,-7-24-15,0 4 0,-2 2 0,-3 12 16,3 8-16,2 7 0,2 4 16,3 3-16,1-1 0,3 3 0,2-9 15,0 2-15,0 3 0</inkml:trace>
  <inkml:trace contextRef="#ctx0" brushRef="#br0" timeOffset="1743.24">12726 6341 0,'0'-2'15,"-2"2"-15,0-4 0,0 4 0,0-3 16,-1 1-16,3 2 0,0 0 0,3 0 16,-1 5-16,2-1 0,3 3 0,-1-1 15,-1 1-15</inkml:trace>
  <inkml:trace contextRef="#ctx0" brushRef="#br0" timeOffset="2061.08">13800 7159 0,'0'-2'16,"0"0"-16,0 0 0,0-1 15,2 1-15,5 0 0,0 0 0,1 0 16,6-3-16,1 5 0,1-2 0,1 0 15,1 2-15,2 2 0,0-2 0,-3 2 16,1 3-16,-1-3 0,-1 2 16,-1 5-16,1 0 0,-7 2 0</inkml:trace>
  <inkml:trace contextRef="#ctx0" brushRef="#br0" timeOffset="2205.65">13708 7364 0,'4'-2'0,"-2"0"0,3 0 16,1-1-16,5 1 0,0 0 0,9 0 0,0 0 0,6-1 16,1 1-16,13-2 0,-5 4 15,0 0-15,0-2 0,1 2 0,-1-3 16,-4 1-16</inkml:trace>
  <inkml:trace contextRef="#ctx0" brushRef="#br0" timeOffset="2797.9">15064 7362 0,'-3'4'0,"1"1"0,-2 1 16,2 1-16,-3-3 0,3-1 0,-2-1 16,4 0-16,-3-6 0,3 1 15,0-1-15,3-5 0,-3 0 0,4-2 16,-2-2-16,3-4 0,-3-1 0,0-2 16,2 0-16,-4-2 0,5 0 15,-5-7-15,2 3 0,0 0 0,0-1 16,1 1-16,-1-1 0,0 3 0,0 2 15,3 2-15,-1 2 0,0 7 0,1 3 16,-1 1-16,3 3 0,2 4 0,-3 4 16,3 0-16,0 10 0,-2-6 0,4 6 15,-3 3-15,3-1 0,0 4 16,1-5-16,-1 3 0,0-1 0,2 5 16,0-4-16,-2-5 0,0 0 15,0-6-15,0-3 0,0-1 0,-2-6 16,0 1-16,2-2 0,0-5 0,2-2 15,-2 0-15,0-2 0,2-3 0,-2 1 16,0-3-16,3 1 0,-6-3 0,6 2 16,-3 0-16,-2 3 0,-3 0 15,1 6-15,-1 4 0,-1 1 0,1 6 16,-1 3-16,-1 3 0,3 6 0,-3 5 16,3-5-16,2 10 0,-3 0 15,3 5-15,-2-1 0,2 3 0,2-2 16,0 4-16,-3-2 0,1-7 0,-4 0 15,-1-1-15,0-8 16,1-4-16,1-7 0,-1-4 0,-1-2 0,-2-2 16,3-3-16</inkml:trace>
  <inkml:trace contextRef="#ctx0" brushRef="#br0" timeOffset="2938.55">15319 6645 0,'-2'3'0,"-2"-6"16,2-1-16,-3 0 0,1-1 0,2 3 15,-1-2-15,1 4 0,2 2 16,5 2-16,-3 3 0,4 2 0,3 2 16,0 0-16,4-2 0,-2 2 0</inkml:trace>
  <inkml:trace contextRef="#ctx0" brushRef="#br0" timeOffset="3615.27">16605 6676 0,'0'0'0,"-2"-4"0,-1-3 16,1-4-16,-2 2 0,-1-2 0,-1 3 15,-3 1-15,0 3 0,-4 4 16,0 2-16,-5 4 0,0 8 0,-8 5 16,-1 6-16,-1-3 0,-1 4 0,0 5 15,-4 7-15,-6 23 0,1 5 0,-4 20 16,9-17-16,9-23 0,9-11 0,4-6 16,4-2-16,5-3 0,2-2 15,4-2-15,1-5 0,6 1 0,6-8 16,5-1-16,7-5 0,4-2 0,4-4 15,1-3-15,2-2 0,-1 1 16,5-4-16,9 1 0,0 0 0,0 5 16,5-1-16,-3 3 0,-2-1 0,-9 3 15,-5 0-15,-6-2 0,-6-1 0,-1 1 16,-4-3-16,-6 1 0,-3-3 16,-6 0-16,-5-2 0,0 2 0,-6-4 15,-5 2-15,-2-5 0,-7-4 0,-4-4 16,-2-9-16,-16-13 0,-4-5 15,-22-15-15,2 11 0,4 13 0,16 16 16,7 3-16,10 8 0,5 0 0,5 6 16,6-2-16,2 2 0,4 5 0,3-3 15,2 0-15,5 1 0,4 1 16,6-4-16,3 5 0,6 2 0,7 0 16,0-5-16,-3 0 0,1-6 0</inkml:trace>
  <inkml:trace contextRef="#ctx0" brushRef="#br0" timeOffset="4068.88">17050 6681 0,'0'-9'0,"0"-4"15,0-7-15,2 0 0,-2-2 0,3 2 16,-1-2-16,-2 4 0,2 3 15,0 0-15,-2 4 0,5 2 0,-3 0 16,2 4-16,-2 5 0,3 0 0,-1 5 16,1 4-16,1 6 0,-1 3 0,1 4 15,1 6-15,-3 3 0,5 16 0,-2 6 16,-1 2-16,3 6 0,-4 32 0,-1-9 16,3-11-16,-5-16 0,4-9 15,-3-12-15,1-8 0,-4-6 0,4-8 16,1-6-16,-3-1 0,0-5 15,-2-2-15,5-2 0,-3-5 0,2-4 16,1 0-16,4-2 0,-3 0 0,3 2 16,2-7-16,2 5 0,-2-2 0,9-12 15,-7 10-15,5-3 0,4-9 0,-2 3 16,2 1-16,-4 5 0,1 5 16,-3 6-16,1 5 0,-1 6 0,-1 7 15,-1 4-15,-3 2 0,0 3 16,0 0-16,-3-1 0,1 5 0,2-4 15,0 4-15,0-4 0,0-3 0,-2 3 16,2-3-16,-4-1 0,2-1 0,-1-4 16,4-1-16,-4-1 0,3 0 0</inkml:trace>
  <inkml:trace contextRef="#ctx0" brushRef="#br0" timeOffset="4742.42">12072 7752 0,'2'-2'0,"-2"0"0,-2 2 16,-1 2-16,-1-2 0,4 0 0,-2 0 16,0 0-16,2-2 0,2-3 0,2 1 15,5-7-15,4-2 0,5-5 0,13-13 16,4-4-16,9-2 0,24-23 16,38-33-16,42-48 0,-75 75 0,-7 4 15,9 5-15,2-7 0,-9-2 16,-12-2-16,3 6 0,-10 9 0,1 13 0,3 3 15,-4-1-15,-5-8 0,-9 2 16,-11 4-16,-4 9 0,-7 5 0,-2 4 16,-2 4-16,0 3 0,-4 4 0,-3 4 15,0 5-15,0-2 0,0-1 0,-2 3 16,0 4-16,-2 0 0,4 3 0,1-3 16,1 2-16,3-1 0</inkml:trace>
  <inkml:trace contextRef="#ctx0" brushRef="#br0" timeOffset="5328.46">13251 6381 0,'-4'0'0,"2"0"0,-5 0 0,3-5 16,-1 5-16,-1-2 0,3 0 0,-1 2 16,2-2-16,0 0 0,2 2 0,0-3 15,2 1-15,4 2 0,1-4 0,4 2 16,2-1-16,0 1 0,5-2 16,0 2-16,-1-3 0,12 1 0,0-3 15,-3 1-15,5-1 0,-2 3 0,2-5 16,-3 2-16,-1 0 0,-3 1 0,-6-1 15,-5 3-15,-2 2 0,-2-1 0,-3-5 16,1 3-16,-5 3 0,0 0 16,0 4-16,1 2 0,-3 3 0,-3 0 15,8-3-15,-5 0 0,0 1 0,2 1 16,-2 3-16,-2 5 0,2 1 16,0-4-16,0 0 0,-2 4 0,4-1 15,-2-1-15,0 5 0,0-1 16,-2-1-16,2-1 0,0 0 0,0-1 15,-3-1-15,3-2 0,0 0 0,-2-4 16,0-1-16,2-1 0,0 1 0,0-1 16,0-3-16,0 0 0,0 0 0,0 0 15,0-2-15,-2 0 0,2 0 0,-2-2 16,-1 0-16,3 0 0,-4-3 16,2 1-16,-5-5 0,3 3 0,-7-3 15,2 0-15,-6-2 0,-1 0 0,1 0 16,-5 2-1,2 0-15,-4 3 0,-7-3 0,5 2 16,-2 3-16,4-1 0,2 3 0,2 0 16,3 2-16,4 2 0,4 0 0,-2-2 15,5 0-15,2 3 0,2-1 0,2 0 16,-2 0-16</inkml:trace>
  <inkml:trace contextRef="#ctx0" brushRef="#br0" timeOffset="6219.11">14160 5891 0,'-3'5'0,"-1"-10"16,2 1-16,-3-3 0,1-1 0,-3-1 15,3 2-15,0-2 0,-1 0 0,-1 3 16,1-1-16,1 3 0,-1 2 16,1-3-16,-1 3 0,-1 4 0,-3 3 15,-2 3-15,0 3 0,0 3 0,-2 1 16,2-2-16,-3 3 0,-5 4 15,1 2-15,5-2 0,0 2 0,4 6 16,0 3-16,2 15 0,9 16 0,1 2 16,3-7-16,8-12 0,3-8 0,7-8 15,-2-9-15,5-5 0,-1-4 0,7-4 16,1-10-16,1-5 0,2-3 16,3-5-16,6-15 0,-2 0 0,0-11 15,-13-4-15,-6-7 0,-12-2 16,-9 9-16,-8 2 0,-7 6 0,2 12 15,-6-1-15,-3 5 0,-15 2 0,-9 3 16,-9 1-16,1 5 0,3 9 0,3 9 16,9 8-16,-3 5 0,-1 2 0,1-2 15,7 6-15,9-1 0,9 3 0,0 3 16,-5 0-16</inkml:trace>
  <inkml:trace contextRef="#ctx0" brushRef="#br0" timeOffset="15649.69">15447 7675 0,'0'0'0,"-2"-2"0,2 0 0,0-3 16,-2 3-16,2-2 0,0-1 0,2 1 16,0-1-16,-2 1 0,2 2 15,1-3-15,1 3 0,0-2 0,3 2 16,0-1-16,-1 1 0,5 0 0,-2 2 16,2-2-16,0 2 0,2 0 0,-4 0 15,5 0-15,-3 2 0,0 0 0,-3 0 16,3 1-16,-6 1 0,-1-2 15,-2 3-15,-4-1 0,-2 3 0,-3-1 16,-6 1-16,-5 2 0,-2 0 0,-2 2 16,3-3-16,-6 3 0,1 3 0,4-6 15,-8 3-15,6 0 0,2-2 16,4 2-16,5-2 0,0 4 0,9-2 16,4 0-16,0 0 0,7-2 15,4 2-15,3 0 0,-3-2 0,3 0 16,6-2-16,-3 1 0,-3-1 0,6 0 15,0 1-15,0 1 0,-9-2 0,0 2 16,-1 0-16,1-1 0,-4 1 16,-1 2-16,-5 0 0,-1 2 0,2 1 15,-2 1-15,1 1 0,-3 1 0,-5-1 16,1-1-16,-5 5 0,-2 0 0,0 0 16,-5 2-16,-1-3 0,1-1 0,1-2 15,4-3-15,-2-2 0,-1 0 16,3-2-16,5-1 0,-1-1 0,3 0 15,-3-1-15</inkml:trace>
  <inkml:trace contextRef="#ctx0" brushRef="#br0" timeOffset="19076.78">16490 7646 0,'-2'0'16,"-2"-2"-16,-1 0 0,1 0 0,-1 0 16,1-1-16,-1 1 0,1 0 15,-3 0-15,3 2 0,-3 0 0,3 2 16,0 0-16,-1 0 0,-1 1 0,-3-3 16,2 2-16,3 0 0,-1 0 0,5 3 15,0-3-15,0 0 0,0 2 16,3-4-16,-1 5 0,0-5 0,7 4 15,0-4-15,2 3 0,4-1 0,0-2 16,10 4-16,-1-2 0,18-2 16,0 0-16,2-2 0,0 2 0,0-2 15,0 0-15,16 2 0,-5-5 0,2 3 16,12-5-16,-6 1 0,-14-1 0,-14 3 16,-6-1-16,-3 1 0,-1 2 0,1-3 15,-2 3-15,1 0 0,-3 0 16,-7 0-16,-4 2 0,-2-3 0,-2 1 15,-3 0-15,-11 2 0,10 0 16,1-2-16,-4 2 0,-9 2 0,2-2 16,12 2-16,-3 0 0,-2 1 0,-2-1 15,2 0-15,0 2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2627A4-1A10-4545-9E38-A4B0226FDB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F3092E5-E0CC-4216-ACA9-81EE369E5F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582DAD2-84DC-420D-B22E-F4698633553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98824CE-A8A5-4133-84FF-76AB9B1630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AAC3F1D-A17B-4F5E-8AF0-9F7ABCA53B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C454056-5DDA-40F9-B3DB-66C559097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DABF70-E004-4D51-8FEB-B8CF840559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43641DE-90E1-4B3D-8D84-3269E2914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FD2BB-FB54-4EC1-BA1B-10B3CED0B2A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44AF87-8293-45B3-84A7-8AACAD8982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B967928-C435-4DCC-A021-2FB8615AB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32E3B7-978C-404D-A95A-0EFD35F15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628F69-9E37-4DD1-AFB1-6BD6FBAD7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F3417-34A5-42FD-858B-14A5E912B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217B-5CE2-4408-9E89-5D4BF244F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29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2DDA7-2C54-40FD-92D7-E5BE20030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2DC85-420C-4C70-9701-4652F8AD7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ADCF0-6393-4ABD-B223-D25F3EEBB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2B76-EF03-48E4-8F6E-A55BC1AFB3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397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5C797-8B97-417C-878C-A6F221055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61731-BBD2-4ABF-B4D4-59ACDE88C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30CBE-02AD-4EFC-AC8A-DB0B6AB9E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008-4EDB-4DCA-8BE3-9121D659BF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41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7C1AC-A4A7-4020-BC3D-B2948F2D9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21564-A610-49C9-83ED-4A97AC520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B3A16-6A86-40DC-80AB-A707E6E27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9FA4-E3D6-4F19-84FD-E62E785FD8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18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09CC3-2A0F-4FFA-83E9-85AEAE812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347E7-A5F6-4C0A-AAA0-AA9DDDF75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043979-2015-4E64-B90C-21351403F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4D47B-CC4D-4CE3-905D-D4FC548F4F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4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35E9F-14A5-4369-AEBD-09D395814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330C1-5897-4E09-BCBB-9EA4679D6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6A68E0-0965-446E-B9F6-94DFD68F9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F848-956D-49DF-9350-C4AB3E82B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52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CAC12-FEE1-4E82-ABDB-FF6760A99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C5E9F-0EAC-47E3-BC6E-6F4D014F5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C1B13-79DD-4A99-B970-B62AC4963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8C0E-4A68-4D23-A2B0-7E581314B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51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040C1-D013-4E91-956F-932267958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9D265-23C4-4916-9B79-C9C797448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9219B-54B5-4BF9-9492-C64D572A6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D85E-CC09-4371-AA65-7458067BE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3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F43A50-E4B6-4B85-9258-42C43521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B1EC4C-C8CB-4C68-BDBD-37B65DB04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FD45FB-0457-4F2A-8C91-605581B87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11D6-30D1-4B16-BF63-92530D496C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98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E62A26-0FF5-44CF-855F-3EEBD01BD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D33586-6191-4D8B-A229-30B7C82B2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A8DC17-7820-4BFA-8DE2-49DB210BA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5B3D-4875-4973-A680-0B6EEFE7D3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58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C39148-6CE4-4909-8CAE-DABF588C4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25A293-F463-49C6-9E2C-B49FFF87F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831465-D764-4A36-B5E8-6F7700A49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D8EB-151B-4631-A9FA-30F1E84F8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0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77D6D-9FD1-4376-BE5A-BB7F68C78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1A92E-C910-498D-AE59-B429425E1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B4D48-B97C-49B9-BE2C-C7327D30B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C6C9-C3FE-4DB6-B6B6-216EFFB33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94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162E1-83CE-4F5A-9F43-711DE16BA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9FDFF-4D82-44C9-8D65-D35F480FB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63886-1413-4814-87FD-023ADC2F9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5794-064C-4D7F-94EC-062E4C6D18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5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7F7A8C-710F-4CF0-B982-E741B3FF8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61CD4E-6AE7-46B1-9FED-59DF44F5F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862635-2C9C-4E0B-8A95-E30A6E0D11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373E3C-B9E4-4D0C-8B7D-8076E3A17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954AEE-F10D-49AB-90C0-4972AFFDC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0AAB3CC-C478-44D4-A42F-891AC8183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7zYPj5nwQ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858C2C9-566B-4F83-BE24-B65A3EFEBB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Chapter 2.2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D50A87C-7463-40A6-9C3A-8929262C1E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Refrigeration and air conditioning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DF3611-84FF-4423-83FB-DDE2C006D1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evaporator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647E24D-B7BC-4DB1-A40A-E9DCBC1D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2550"/>
            <a:ext cx="8353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>
                <a:latin typeface="Gill Sans MT" panose="020B0502020104020203" pitchFamily="34" charset="0"/>
              </a:rPr>
              <a:t>Evaporator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As it enters the evaporator, liquid heats up to t sat and starts to boil.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By the time it reaches the end of the evaporator, all is evaporated and the vapour gains a little superheat.</a:t>
            </a:r>
          </a:p>
        </p:txBody>
      </p:sp>
      <p:pic>
        <p:nvPicPr>
          <p:cNvPr id="13315" name="Picture 3" descr="schematic showing a tube with bubbly liquid entering at the left at a low temperature, and boiling away to vapour by the end of the tube on the right as it gains heat from the surroundings">
            <a:extLst>
              <a:ext uri="{FF2B5EF4-FFF2-40B4-BE49-F238E27FC236}">
                <a16:creationId xmlns:a16="http://schemas.microsoft.com/office/drawing/2014/main" id="{B6B95A8A-1417-4A94-A025-5FE03D3C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9144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 descr="formula showing the steady flow energy equation with no work, so q dot = m dot delta specific enthalpy">
                <a:extLst>
                  <a:ext uri="{FF2B5EF4-FFF2-40B4-BE49-F238E27FC236}">
                    <a16:creationId xmlns:a16="http://schemas.microsoft.com/office/drawing/2014/main" id="{64ACBCE2-6532-46EA-94F9-CB3BE60A3223}"/>
                  </a:ext>
                </a:extLst>
              </p14:cNvPr>
              <p14:cNvContentPartPr/>
              <p14:nvPr/>
            </p14:nvContentPartPr>
            <p14:xfrm>
              <a:off x="3581400" y="2328860"/>
              <a:ext cx="2678400" cy="896400"/>
            </p14:xfrm>
          </p:contentPart>
        </mc:Choice>
        <mc:Fallback>
          <p:pic>
            <p:nvPicPr>
              <p:cNvPr id="2" name="Ink 1" descr="formula showing the steady flow energy equation with no work, so q dot = m dot delta specific enthalpy">
                <a:extLst>
                  <a:ext uri="{FF2B5EF4-FFF2-40B4-BE49-F238E27FC236}">
                    <a16:creationId xmlns:a16="http://schemas.microsoft.com/office/drawing/2014/main" id="{64ACBCE2-6532-46EA-94F9-CB3BE60A32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040" y="2319500"/>
                <a:ext cx="2697120" cy="91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68560B03-DD36-4773-95A2-77B3179462E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2314575" cy="64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Evaporator heat exchanger coils</a:t>
            </a:r>
          </a:p>
        </p:txBody>
      </p:sp>
      <p:pic>
        <p:nvPicPr>
          <p:cNvPr id="14339" name="Picture 4" descr="photograph showing inside of the freezer compartment of a refrigerator showing the evaporator heat exchanger tubes on the back panel">
            <a:extLst>
              <a:ext uri="{FF2B5EF4-FFF2-40B4-BE49-F238E27FC236}">
                <a16:creationId xmlns:a16="http://schemas.microsoft.com/office/drawing/2014/main" id="{916E66D2-4427-44DA-9C4B-28696E2C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CFFE-E94C-4C8A-AD34-1DB133567C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Schematic of heat pump</a:t>
            </a:r>
          </a:p>
        </p:txBody>
      </p:sp>
      <p:pic>
        <p:nvPicPr>
          <p:cNvPr id="4098" name="Picture 4" descr="schematic showing the four parts of a refrigeration cycle">
            <a:extLst>
              <a:ext uri="{FF2B5EF4-FFF2-40B4-BE49-F238E27FC236}">
                <a16:creationId xmlns:a16="http://schemas.microsoft.com/office/drawing/2014/main" id="{5061DE1A-10B2-41DA-9636-7DD648D6E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5641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D680BC59-DADB-42E4-AB0A-0D1C3DB2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914400"/>
            <a:ext cx="2589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/>
              <a:t>Throttle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/>
              <a:t>Evaporator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/>
              <a:t>Compressor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/>
              <a:t>Condenser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>
            <a:extLst>
              <a:ext uri="{FF2B5EF4-FFF2-40B4-BE49-F238E27FC236}">
                <a16:creationId xmlns:a16="http://schemas.microsoft.com/office/drawing/2014/main" id="{FC7DAFAD-7F4E-4C1C-9924-2E499491C1B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447800" y="152400"/>
            <a:ext cx="7467600" cy="3698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Refrigerant compressor – move refrigerant from low to high pressure</a:t>
            </a:r>
          </a:p>
        </p:txBody>
      </p:sp>
      <p:sp>
        <p:nvSpPr>
          <p:cNvPr id="5122" name="TextBox 1">
            <a:extLst>
              <a:ext uri="{FF2B5EF4-FFF2-40B4-BE49-F238E27FC236}">
                <a16:creationId xmlns:a16="http://schemas.microsoft.com/office/drawing/2014/main" id="{982965C9-F479-4D84-AFDD-FB2B2E76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You may be interested to see: https://www.youtube.com/watch?v=3Uwx-_VecHo</a:t>
            </a:r>
          </a:p>
        </p:txBody>
      </p:sp>
      <p:pic>
        <p:nvPicPr>
          <p:cNvPr id="4" name="P7zYPj5nwQI" descr="YouTube video showing how a refrigeration compressor works">
            <a:extLst>
              <a:ext uri="{FF2B5EF4-FFF2-40B4-BE49-F238E27FC236}">
                <a16:creationId xmlns:a16="http://schemas.microsoft.com/office/drawing/2014/main" id="{82D352D5-C446-460D-BE0E-77B3BBE418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graph of back of refrigerator showing the compressor in the centre">
            <a:extLst>
              <a:ext uri="{FF2B5EF4-FFF2-40B4-BE49-F238E27FC236}">
                <a16:creationId xmlns:a16="http://schemas.microsoft.com/office/drawing/2014/main" id="{7296E3FC-EFAE-4978-A136-25E94779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976BF-1015-4390-9C2B-9F3617325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Refrigerator compressor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7AA-6AD3-41FC-9DA3-242269A30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Condenser heat exchanger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5EA1A9A0-5E96-44C8-9387-2493D000B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8931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>
                <a:latin typeface="Gill Sans MT" panose="020B0502020104020203" pitchFamily="34" charset="0"/>
              </a:rPr>
              <a:t>Condenser heat exchanger.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Vapour enters condenser at temperature above t high and exchanges heat, Q out of condenser to cool the vapour.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The vapour condenses when it reaches t sat until all is condensed.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T sat needs to be a few degrees above the t of the hot reservoir to work properly.</a:t>
            </a:r>
          </a:p>
        </p:txBody>
      </p:sp>
      <p:grpSp>
        <p:nvGrpSpPr>
          <p:cNvPr id="7171" name="Group 3" descr="schematic showing a tube with vapour entering at one end at a high temperature, and gradually turning to liquid as it progresses along the tube losing thermal energy to the surroundings">
            <a:extLst>
              <a:ext uri="{FF2B5EF4-FFF2-40B4-BE49-F238E27FC236}">
                <a16:creationId xmlns:a16="http://schemas.microsoft.com/office/drawing/2014/main" id="{5BC6BD60-12E9-4472-8D0A-9861A82BF11A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0" y="3308350"/>
            <a:ext cx="9144000" cy="3252788"/>
            <a:chOff x="0" y="2084"/>
            <a:chExt cx="5760" cy="2049"/>
          </a:xfrm>
        </p:grpSpPr>
        <p:sp>
          <p:nvSpPr>
            <p:cNvPr id="7175" name="AutoShape 4">
              <a:extLst>
                <a:ext uri="{FF2B5EF4-FFF2-40B4-BE49-F238E27FC236}">
                  <a16:creationId xmlns:a16="http://schemas.microsoft.com/office/drawing/2014/main" id="{E5C42C59-9330-4169-A6B1-F941E97ECC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2084"/>
              <a:ext cx="5760" cy="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7176" name="Picture 5">
              <a:extLst>
                <a:ext uri="{FF2B5EF4-FFF2-40B4-BE49-F238E27FC236}">
                  <a16:creationId xmlns:a16="http://schemas.microsoft.com/office/drawing/2014/main" id="{4A19D4E1-4D4C-461E-A476-55C82AD87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4"/>
              <a:ext cx="5771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8E3858C-1ED3-40E6-802C-85A9219507E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943600" y="228600"/>
            <a:ext cx="3048000" cy="9239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refrigerator condenser heat exchanger and compressor in the base.</a:t>
            </a:r>
          </a:p>
        </p:txBody>
      </p:sp>
      <p:pic>
        <p:nvPicPr>
          <p:cNvPr id="9219" name="Picture 2" descr="photograph showing back of refrigerator with the panel covered with the condenser heat exchanger">
            <a:extLst>
              <a:ext uri="{FF2B5EF4-FFF2-40B4-BE49-F238E27FC236}">
                <a16:creationId xmlns:a16="http://schemas.microsoft.com/office/drawing/2014/main" id="{252D9A6E-2623-419C-BDC5-E889EA8D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6EC0-93C7-4B3A-9721-876C943063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throttle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8F3E7405-D45D-4233-8C7E-2662DC88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7137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latin typeface="Gill Sans MT" panose="020B0502020104020203" pitchFamily="34" charset="0"/>
              </a:rPr>
              <a:t>Throttle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The condensed and slightly sub cooled liquid passes through the throttle. This reduces the pressure of the fluid and therefore the t sat reduces to a point just below the cool reservoir (which contains the evaporator) temperature.</a:t>
            </a:r>
          </a:p>
        </p:txBody>
      </p:sp>
      <p:grpSp>
        <p:nvGrpSpPr>
          <p:cNvPr id="10244" name="Group 4" descr="schematic showing a constriction in a tube with pressure high entering at the top and pressure low leaving on the bottom">
            <a:extLst>
              <a:ext uri="{FF2B5EF4-FFF2-40B4-BE49-F238E27FC236}">
                <a16:creationId xmlns:a16="http://schemas.microsoft.com/office/drawing/2014/main" id="{65A74102-FD08-4344-9E51-46D0A8F0C0A0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2606675" y="2492375"/>
            <a:ext cx="2630488" cy="3889375"/>
            <a:chOff x="1642" y="1570"/>
            <a:chExt cx="1657" cy="2450"/>
          </a:xfrm>
        </p:grpSpPr>
        <p:sp>
          <p:nvSpPr>
            <p:cNvPr id="10245" name="AutoShape 5">
              <a:extLst>
                <a:ext uri="{FF2B5EF4-FFF2-40B4-BE49-F238E27FC236}">
                  <a16:creationId xmlns:a16="http://schemas.microsoft.com/office/drawing/2014/main" id="{233601DD-3E23-4261-8125-F2361F5AB5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2" y="1570"/>
              <a:ext cx="1657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6498480E-BCBA-4827-BA2E-3481BCAA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1570"/>
              <a:ext cx="1666" cy="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43" name="Object 3" descr="formula showing steady flow energy equation, q dot plus w dot equals m dot delta specific enthalpy">
            <a:extLst>
              <a:ext uri="{FF2B5EF4-FFF2-40B4-BE49-F238E27FC236}">
                <a16:creationId xmlns:a16="http://schemas.microsoft.com/office/drawing/2014/main" id="{8959EA6E-63B2-4B7C-B043-A6C8CF404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67810"/>
              </p:ext>
            </p:extLst>
          </p:nvPr>
        </p:nvGraphicFramePr>
        <p:xfrm>
          <a:off x="5292725" y="2781300"/>
          <a:ext cx="24463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190417" progId="Equation.3">
                  <p:embed/>
                </p:oleObj>
              </mc:Choice>
              <mc:Fallback>
                <p:oleObj name="Equation" r:id="rId3" imgW="799753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781300"/>
                        <a:ext cx="244633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5">
            <a:extLst>
              <a:ext uri="{FF2B5EF4-FFF2-40B4-BE49-F238E27FC236}">
                <a16:creationId xmlns:a16="http://schemas.microsoft.com/office/drawing/2014/main" id="{CC6293F2-6987-4516-9FD5-00E87A72A1C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28600" y="0"/>
            <a:ext cx="7696200" cy="3698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Refrigerant throttle – restricts refrigerant from high to low pressure</a:t>
            </a:r>
          </a:p>
        </p:txBody>
      </p:sp>
      <p:pic>
        <p:nvPicPr>
          <p:cNvPr id="11266" name="Picture 2" descr="schematic from internet source by Neuronix showing the principle of a thermostatic expansion valve - i.e. an active throttle">
            <a:extLst>
              <a:ext uri="{FF2B5EF4-FFF2-40B4-BE49-F238E27FC236}">
                <a16:creationId xmlns:a16="http://schemas.microsoft.com/office/drawing/2014/main" id="{0BF41965-DAE9-4E7B-B3DC-09DA09C1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96" r="4800" b="3323"/>
          <a:stretch>
            <a:fillRect/>
          </a:stretch>
        </p:blipFill>
        <p:spPr bwMode="auto">
          <a:xfrm>
            <a:off x="3505200" y="228600"/>
            <a:ext cx="533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6784EC3E-BDA0-404A-B278-A498A07D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Thermostatic expansion valve used to control the flow of refrigerant from the high pressure side to the low pressure side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5ACD05-18B8-4594-B33D-DA06553C5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58578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By Neurotronix - Own work, CC BY-SA 4.0, https://commons.wikimedia.org/w/index.php?curid=8015906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">
            <a:extLst>
              <a:ext uri="{FF2B5EF4-FFF2-40B4-BE49-F238E27FC236}">
                <a16:creationId xmlns:a16="http://schemas.microsoft.com/office/drawing/2014/main" id="{0ED291CE-1ECE-4750-93B7-E4161EECA31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28600" y="0"/>
            <a:ext cx="8458200" cy="523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the throttle has no change in enthalpy across it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96ED6794-7A85-4E07-ADD3-9B04D290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066800"/>
            <a:ext cx="8351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We know that the throttle is short and should be well insulated (it often is NOT at all well insulated!!), and so Q is zero. There is obviously no work – no paddles, pistons, hands etc.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</a:rPr>
              <a:t>Use the SFEE, </a:t>
            </a:r>
            <a:r>
              <a:rPr lang="en-GB" altLang="en-US" sz="2800">
                <a:latin typeface="Gill Sans MT" panose="020B0502020104020203" pitchFamily="34" charset="0"/>
                <a:cs typeface="Tahoma" panose="020B0604030504040204" pitchFamily="34" charset="0"/>
              </a:rPr>
              <a:t>where Q and W are rates of heating and power input and m is the mass flow rate. It is easy to see that if Q and W are zero, then the enthalpy entering is the same as that leaving.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Gill Sans MT" panose="020B0502020104020203" pitchFamily="34" charset="0"/>
                <a:cs typeface="Tahoma" panose="020B0604030504040204" pitchFamily="34" charset="0"/>
              </a:rPr>
              <a:t>Physically this is a LOT harder to understand because of the complex fluid dynamics going on.</a:t>
            </a:r>
            <a:endParaRPr lang="el-GR" altLang="en-US" sz="2800">
              <a:latin typeface="Gill Sans MT" panose="020B0502020104020203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381</Words>
  <Application>Microsoft Office PowerPoint</Application>
  <PresentationFormat>On-screen Show (4:3)</PresentationFormat>
  <Paragraphs>32</Paragraphs>
  <Slides>11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Tahoma</vt:lpstr>
      <vt:lpstr>Default Design</vt:lpstr>
      <vt:lpstr>Microsoft Equation 3.0</vt:lpstr>
      <vt:lpstr>Chapter 2.2</vt:lpstr>
      <vt:lpstr>Schematic of heat pump</vt:lpstr>
      <vt:lpstr>Refrigerant compressor – move refrigerant from low to high pressure</vt:lpstr>
      <vt:lpstr>Refrigerator compressor</vt:lpstr>
      <vt:lpstr>Condenser heat exchanger</vt:lpstr>
      <vt:lpstr>A refrigerator condenser heat exchanger and compressor in the base.</vt:lpstr>
      <vt:lpstr>throttle</vt:lpstr>
      <vt:lpstr>Refrigerant throttle – restricts refrigerant from high to low pressure</vt:lpstr>
      <vt:lpstr>How the throttle has no change in enthalpy across it</vt:lpstr>
      <vt:lpstr>evaporator</vt:lpstr>
      <vt:lpstr>Evaporator heat exchanger coils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Giddings Donald</dc:creator>
  <cp:lastModifiedBy>Donald Giddings</cp:lastModifiedBy>
  <cp:revision>129</cp:revision>
  <cp:lastPrinted>1601-01-01T00:00:00Z</cp:lastPrinted>
  <dcterms:created xsi:type="dcterms:W3CDTF">1601-01-01T00:00:00Z</dcterms:created>
  <dcterms:modified xsi:type="dcterms:W3CDTF">2021-10-12T18:27:57Z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