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74" r:id="rId2"/>
    <p:sldId id="263" r:id="rId3"/>
    <p:sldId id="337" r:id="rId4"/>
    <p:sldId id="286" r:id="rId5"/>
    <p:sldId id="338" r:id="rId6"/>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8" autoAdjust="0"/>
    <p:restoredTop sz="86416" autoAdjust="0"/>
  </p:normalViewPr>
  <p:slideViewPr>
    <p:cSldViewPr>
      <p:cViewPr varScale="1">
        <p:scale>
          <a:sx n="62" d="100"/>
          <a:sy n="62" d="100"/>
        </p:scale>
        <p:origin x="96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66BB42F4-D051-4D64-9F54-96E2FDFFA85B}"/>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147" name="Rectangle 3">
            <a:extLst>
              <a:ext uri="{FF2B5EF4-FFF2-40B4-BE49-F238E27FC236}">
                <a16:creationId xmlns:a16="http://schemas.microsoft.com/office/drawing/2014/main" id="{3F2B9918-0AF1-4292-824B-0751E4414350}"/>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a:extLst>
              <a:ext uri="{FF2B5EF4-FFF2-40B4-BE49-F238E27FC236}">
                <a16:creationId xmlns:a16="http://schemas.microsoft.com/office/drawing/2014/main" id="{197F4E86-2BB5-403C-B282-BE765A60C730}"/>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a:extLst>
              <a:ext uri="{FF2B5EF4-FFF2-40B4-BE49-F238E27FC236}">
                <a16:creationId xmlns:a16="http://schemas.microsoft.com/office/drawing/2014/main" id="{DB10C9B0-0F4B-4064-B459-E9D4B5A37963}"/>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6150" name="Rectangle 6">
            <a:extLst>
              <a:ext uri="{FF2B5EF4-FFF2-40B4-BE49-F238E27FC236}">
                <a16:creationId xmlns:a16="http://schemas.microsoft.com/office/drawing/2014/main" id="{4DD28153-B1FC-4E5A-8B33-E7C60FEFB6D1}"/>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151" name="Rectangle 7">
            <a:extLst>
              <a:ext uri="{FF2B5EF4-FFF2-40B4-BE49-F238E27FC236}">
                <a16:creationId xmlns:a16="http://schemas.microsoft.com/office/drawing/2014/main" id="{E3FA20DA-0C42-4262-A7ED-AE530D49E173}"/>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AFFC30F-EFAF-40C0-B83A-9AA7562D9FDF}"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79B8DE4F-0191-4BAA-8146-F310744BE18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3666F92-53A3-476A-BB52-A63B720D7A27}" type="slidenum">
              <a:rPr lang="en-GB" altLang="en-US" smtClean="0"/>
              <a:pPr>
                <a:spcBef>
                  <a:spcPct val="0"/>
                </a:spcBef>
              </a:pPr>
              <a:t>2</a:t>
            </a:fld>
            <a:endParaRPr lang="en-GB" altLang="en-US"/>
          </a:p>
        </p:txBody>
      </p:sp>
      <p:sp>
        <p:nvSpPr>
          <p:cNvPr id="5123" name="Rectangle 2">
            <a:extLst>
              <a:ext uri="{FF2B5EF4-FFF2-40B4-BE49-F238E27FC236}">
                <a16:creationId xmlns:a16="http://schemas.microsoft.com/office/drawing/2014/main" id="{9C344330-1398-42A1-B76B-0F46C904D36E}"/>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FD3E4FB6-1A93-4D2D-84C1-4CEF62791B8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a:latin typeface="Arial" panose="020B0604020202020204" pitchFamily="34" charset="0"/>
              </a:rPr>
              <a:t>I’ve marked on the process – has a condensing hot reservoir, an evaporating cold reservoir – a compressor and a throttle. </a:t>
            </a:r>
          </a:p>
          <a:p>
            <a:pPr eaLnBrk="1" hangingPunct="1"/>
            <a:r>
              <a:rPr lang="en-GB" altLang="en-US">
                <a:latin typeface="Arial" panose="020B0604020202020204" pitchFamily="34" charset="0"/>
              </a:rPr>
              <a:t>Description of what is going on:</a:t>
            </a:r>
          </a:p>
          <a:p>
            <a:pPr eaLnBrk="1" hangingPunct="1"/>
            <a:r>
              <a:rPr lang="en-GB" altLang="en-US">
                <a:latin typeface="Arial" panose="020B0604020202020204" pitchFamily="34" charset="0"/>
              </a:rPr>
              <a:t>The evaporator is maintained at a low pressure by the compressor inlet side; therefore p is low and t</a:t>
            </a:r>
            <a:r>
              <a:rPr lang="en-GB" altLang="en-US" baseline="-25000">
                <a:latin typeface="Arial" panose="020B0604020202020204" pitchFamily="34" charset="0"/>
              </a:rPr>
              <a:t> boil</a:t>
            </a:r>
            <a:r>
              <a:rPr lang="en-GB" altLang="en-US">
                <a:latin typeface="Arial" panose="020B0604020202020204" pitchFamily="34" charset="0"/>
              </a:rPr>
              <a:t> is correspondingly low so that the liquid in this chamber evaporates.</a:t>
            </a:r>
          </a:p>
          <a:p>
            <a:pPr eaLnBrk="1" hangingPunct="1"/>
            <a:r>
              <a:rPr lang="en-GB" altLang="en-US">
                <a:latin typeface="Arial" panose="020B0604020202020204" pitchFamily="34" charset="0"/>
              </a:rPr>
              <a:t>The compressor drives the evaporated vapour through to the higher pressure condenser on the left hand side. The high pressure means high p and therefore high t</a:t>
            </a:r>
            <a:r>
              <a:rPr lang="en-GB" altLang="en-US" baseline="-25000">
                <a:latin typeface="Arial" panose="020B0604020202020204" pitchFamily="34" charset="0"/>
              </a:rPr>
              <a:t>boil</a:t>
            </a:r>
            <a:r>
              <a:rPr lang="en-GB" altLang="en-US">
                <a:latin typeface="Arial" panose="020B0604020202020204" pitchFamily="34" charset="0"/>
              </a:rPr>
              <a:t> and the vapour is forced to condense.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E3A19602-F321-4239-ADD8-3FF27FFE80B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61F4E35-4741-4D6D-8437-CEB0D5B16750}" type="slidenum">
              <a:rPr lang="en-GB" altLang="en-US" smtClean="0"/>
              <a:pPr>
                <a:spcBef>
                  <a:spcPct val="0"/>
                </a:spcBef>
              </a:pPr>
              <a:t>5</a:t>
            </a:fld>
            <a:endParaRPr lang="en-GB" altLang="en-US"/>
          </a:p>
        </p:txBody>
      </p:sp>
      <p:sp>
        <p:nvSpPr>
          <p:cNvPr id="9219" name="Rectangle 2">
            <a:extLst>
              <a:ext uri="{FF2B5EF4-FFF2-40B4-BE49-F238E27FC236}">
                <a16:creationId xmlns:a16="http://schemas.microsoft.com/office/drawing/2014/main" id="{80D44026-A1D4-458D-B3CC-69FBD0758969}"/>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05F97CEC-9938-4C27-93CD-EFF32A9930E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a:latin typeface="Arial" panose="020B0604020202020204" pitchFamily="34" charset="0"/>
              </a:rPr>
              <a:t>The difference between Qhigh and Q low is the work input.</a:t>
            </a:r>
          </a:p>
          <a:p>
            <a:pPr eaLnBrk="1" hangingPunct="1"/>
            <a:r>
              <a:rPr lang="en-GB" altLang="en-US">
                <a:latin typeface="Arial" panose="020B0604020202020204" pitchFamily="34" charset="0"/>
              </a:rPr>
              <a:t>On the left the heat in and out are global to the system, which is considered as an engine.</a:t>
            </a:r>
          </a:p>
          <a:p>
            <a:pPr eaLnBrk="1" hangingPunct="1"/>
            <a:r>
              <a:rPr lang="en-GB" altLang="en-US">
                <a:latin typeface="Arial" panose="020B0604020202020204" pitchFamily="34" charset="0"/>
              </a:rPr>
              <a:t>On the right the SFEE can be used at any section where there is a change to relate energy content of the fluid to the heat or work that happens to it.</a:t>
            </a:r>
          </a:p>
          <a:p>
            <a:pPr eaLnBrk="1" hangingPunct="1"/>
            <a:endParaRPr lang="en-GB"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C766EC28-F56A-4BA0-9519-95EADCA13C6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62F3385-35B9-4734-955E-84FCC626F42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08753EB-B867-4974-9095-5CFE972DBB8C}"/>
              </a:ext>
            </a:extLst>
          </p:cNvPr>
          <p:cNvSpPr>
            <a:spLocks noGrp="1" noChangeArrowheads="1"/>
          </p:cNvSpPr>
          <p:nvPr>
            <p:ph type="sldNum" sz="quarter" idx="12"/>
          </p:nvPr>
        </p:nvSpPr>
        <p:spPr>
          <a:ln/>
        </p:spPr>
        <p:txBody>
          <a:bodyPr/>
          <a:lstStyle>
            <a:lvl1pPr>
              <a:defRPr/>
            </a:lvl1pPr>
          </a:lstStyle>
          <a:p>
            <a:pPr>
              <a:defRPr/>
            </a:pPr>
            <a:fld id="{3C7233A8-2DCA-4D13-BE33-DCE4148AF70A}" type="slidenum">
              <a:rPr lang="en-GB" altLang="en-US"/>
              <a:pPr>
                <a:defRPr/>
              </a:pPr>
              <a:t>‹#›</a:t>
            </a:fld>
            <a:endParaRPr lang="en-GB" altLang="en-US"/>
          </a:p>
        </p:txBody>
      </p:sp>
    </p:spTree>
    <p:extLst>
      <p:ext uri="{BB962C8B-B14F-4D97-AF65-F5344CB8AC3E}">
        <p14:creationId xmlns:p14="http://schemas.microsoft.com/office/powerpoint/2010/main" val="3049875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5D1BDA57-AF59-4AFD-96EC-8DC24F95A3D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5C5D7DE-1DE3-45F5-82A5-85F0F358F8F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B88A1D6-2136-4E6D-A994-F5ED50C042D1}"/>
              </a:ext>
            </a:extLst>
          </p:cNvPr>
          <p:cNvSpPr>
            <a:spLocks noGrp="1" noChangeArrowheads="1"/>
          </p:cNvSpPr>
          <p:nvPr>
            <p:ph type="sldNum" sz="quarter" idx="12"/>
          </p:nvPr>
        </p:nvSpPr>
        <p:spPr>
          <a:ln/>
        </p:spPr>
        <p:txBody>
          <a:bodyPr/>
          <a:lstStyle>
            <a:lvl1pPr>
              <a:defRPr/>
            </a:lvl1pPr>
          </a:lstStyle>
          <a:p>
            <a:pPr>
              <a:defRPr/>
            </a:pPr>
            <a:fld id="{9EF4D60D-7773-470A-ACDF-A59673523429}" type="slidenum">
              <a:rPr lang="en-GB" altLang="en-US"/>
              <a:pPr>
                <a:defRPr/>
              </a:pPr>
              <a:t>‹#›</a:t>
            </a:fld>
            <a:endParaRPr lang="en-GB" altLang="en-US"/>
          </a:p>
        </p:txBody>
      </p:sp>
    </p:spTree>
    <p:extLst>
      <p:ext uri="{BB962C8B-B14F-4D97-AF65-F5344CB8AC3E}">
        <p14:creationId xmlns:p14="http://schemas.microsoft.com/office/powerpoint/2010/main" val="1465745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30213FC2-DDF5-4BCF-A077-93A7ADDB2E6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FD00260-24D5-45CE-8EA5-9F07EE0E3B4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BF0D459-45A5-4EB7-B03F-EF0DAC6EC03D}"/>
              </a:ext>
            </a:extLst>
          </p:cNvPr>
          <p:cNvSpPr>
            <a:spLocks noGrp="1" noChangeArrowheads="1"/>
          </p:cNvSpPr>
          <p:nvPr>
            <p:ph type="sldNum" sz="quarter" idx="12"/>
          </p:nvPr>
        </p:nvSpPr>
        <p:spPr>
          <a:ln/>
        </p:spPr>
        <p:txBody>
          <a:bodyPr/>
          <a:lstStyle>
            <a:lvl1pPr>
              <a:defRPr/>
            </a:lvl1pPr>
          </a:lstStyle>
          <a:p>
            <a:pPr>
              <a:defRPr/>
            </a:pPr>
            <a:fld id="{36E7FA08-D8FE-4D2A-BF0D-0AAA45741EBE}" type="slidenum">
              <a:rPr lang="en-GB" altLang="en-US"/>
              <a:pPr>
                <a:defRPr/>
              </a:pPr>
              <a:t>‹#›</a:t>
            </a:fld>
            <a:endParaRPr lang="en-GB" altLang="en-US"/>
          </a:p>
        </p:txBody>
      </p:sp>
    </p:spTree>
    <p:extLst>
      <p:ext uri="{BB962C8B-B14F-4D97-AF65-F5344CB8AC3E}">
        <p14:creationId xmlns:p14="http://schemas.microsoft.com/office/powerpoint/2010/main" val="18866397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54F76518-2CFB-468A-951F-F826A96972D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CA15BBD-0C11-4671-83FC-D0A558973B0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B082FA1-6606-463A-8B2B-A029B73BCAF0}"/>
              </a:ext>
            </a:extLst>
          </p:cNvPr>
          <p:cNvSpPr>
            <a:spLocks noGrp="1" noChangeArrowheads="1"/>
          </p:cNvSpPr>
          <p:nvPr>
            <p:ph type="sldNum" sz="quarter" idx="12"/>
          </p:nvPr>
        </p:nvSpPr>
        <p:spPr>
          <a:ln/>
        </p:spPr>
        <p:txBody>
          <a:bodyPr/>
          <a:lstStyle>
            <a:lvl1pPr>
              <a:defRPr/>
            </a:lvl1pPr>
          </a:lstStyle>
          <a:p>
            <a:pPr>
              <a:defRPr/>
            </a:pPr>
            <a:fld id="{24EC0471-5001-472B-967B-155F8C39A7C6}" type="slidenum">
              <a:rPr lang="en-GB" altLang="en-US"/>
              <a:pPr>
                <a:defRPr/>
              </a:pPr>
              <a:t>‹#›</a:t>
            </a:fld>
            <a:endParaRPr lang="en-GB" altLang="en-US"/>
          </a:p>
        </p:txBody>
      </p:sp>
    </p:spTree>
    <p:extLst>
      <p:ext uri="{BB962C8B-B14F-4D97-AF65-F5344CB8AC3E}">
        <p14:creationId xmlns:p14="http://schemas.microsoft.com/office/powerpoint/2010/main" val="39301752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Rectangle 4">
            <a:extLst>
              <a:ext uri="{FF2B5EF4-FFF2-40B4-BE49-F238E27FC236}">
                <a16:creationId xmlns:a16="http://schemas.microsoft.com/office/drawing/2014/main" id="{C2F121A6-1C8B-44F9-A3C4-9682FB6885A0}"/>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49E7DE3D-818A-4DBF-AD4C-E8D5CFDB5FA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568E1D2A-43A9-4118-8955-ABA50CC886C5}"/>
              </a:ext>
            </a:extLst>
          </p:cNvPr>
          <p:cNvSpPr>
            <a:spLocks noGrp="1" noChangeArrowheads="1"/>
          </p:cNvSpPr>
          <p:nvPr>
            <p:ph type="sldNum" sz="quarter" idx="12"/>
          </p:nvPr>
        </p:nvSpPr>
        <p:spPr>
          <a:ln/>
        </p:spPr>
        <p:txBody>
          <a:bodyPr/>
          <a:lstStyle>
            <a:lvl1pPr>
              <a:defRPr/>
            </a:lvl1pPr>
          </a:lstStyle>
          <a:p>
            <a:pPr>
              <a:defRPr/>
            </a:pPr>
            <a:fld id="{8E52F66E-C0D9-40DF-9A8F-AD978D5939A3}" type="slidenum">
              <a:rPr lang="en-GB" altLang="en-US"/>
              <a:pPr>
                <a:defRPr/>
              </a:pPr>
              <a:t>‹#›</a:t>
            </a:fld>
            <a:endParaRPr lang="en-GB" altLang="en-US"/>
          </a:p>
        </p:txBody>
      </p:sp>
    </p:spTree>
    <p:extLst>
      <p:ext uri="{BB962C8B-B14F-4D97-AF65-F5344CB8AC3E}">
        <p14:creationId xmlns:p14="http://schemas.microsoft.com/office/powerpoint/2010/main" val="1163102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1D51A308-2F06-4EB5-99F4-EB530906E5A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EA11398-BC50-4CBF-A9E6-BAF9D618D06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AA00A80-E111-4FD7-AED8-A0CC67E6A223}"/>
              </a:ext>
            </a:extLst>
          </p:cNvPr>
          <p:cNvSpPr>
            <a:spLocks noGrp="1" noChangeArrowheads="1"/>
          </p:cNvSpPr>
          <p:nvPr>
            <p:ph type="sldNum" sz="quarter" idx="12"/>
          </p:nvPr>
        </p:nvSpPr>
        <p:spPr>
          <a:ln/>
        </p:spPr>
        <p:txBody>
          <a:bodyPr/>
          <a:lstStyle>
            <a:lvl1pPr>
              <a:defRPr/>
            </a:lvl1pPr>
          </a:lstStyle>
          <a:p>
            <a:pPr>
              <a:defRPr/>
            </a:pPr>
            <a:fld id="{0911A866-06DE-4681-9608-B6F27043A08A}" type="slidenum">
              <a:rPr lang="en-GB" altLang="en-US"/>
              <a:pPr>
                <a:defRPr/>
              </a:pPr>
              <a:t>‹#›</a:t>
            </a:fld>
            <a:endParaRPr lang="en-GB" altLang="en-US"/>
          </a:p>
        </p:txBody>
      </p:sp>
    </p:spTree>
    <p:extLst>
      <p:ext uri="{BB962C8B-B14F-4D97-AF65-F5344CB8AC3E}">
        <p14:creationId xmlns:p14="http://schemas.microsoft.com/office/powerpoint/2010/main" val="963267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03A424DF-4D95-47B0-AD2F-51B53C8E593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C177432-8492-4260-8288-725131CDE88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286CB0A-E266-45B9-A410-975D123E1E64}"/>
              </a:ext>
            </a:extLst>
          </p:cNvPr>
          <p:cNvSpPr>
            <a:spLocks noGrp="1" noChangeArrowheads="1"/>
          </p:cNvSpPr>
          <p:nvPr>
            <p:ph type="sldNum" sz="quarter" idx="12"/>
          </p:nvPr>
        </p:nvSpPr>
        <p:spPr>
          <a:ln/>
        </p:spPr>
        <p:txBody>
          <a:bodyPr/>
          <a:lstStyle>
            <a:lvl1pPr>
              <a:defRPr/>
            </a:lvl1pPr>
          </a:lstStyle>
          <a:p>
            <a:pPr>
              <a:defRPr/>
            </a:pPr>
            <a:fld id="{99DE5B32-185E-4052-A4AC-60A335BE0399}" type="slidenum">
              <a:rPr lang="en-GB" altLang="en-US"/>
              <a:pPr>
                <a:defRPr/>
              </a:pPr>
              <a:t>‹#›</a:t>
            </a:fld>
            <a:endParaRPr lang="en-GB" altLang="en-US"/>
          </a:p>
        </p:txBody>
      </p:sp>
    </p:spTree>
    <p:extLst>
      <p:ext uri="{BB962C8B-B14F-4D97-AF65-F5344CB8AC3E}">
        <p14:creationId xmlns:p14="http://schemas.microsoft.com/office/powerpoint/2010/main" val="2206786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A6C85E9C-A067-4870-AF66-8F858FF099C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A22A9F8-4F85-4B84-9AF9-EA044B17B50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4062F2F-633D-4E79-9068-7B14D7D101F4}"/>
              </a:ext>
            </a:extLst>
          </p:cNvPr>
          <p:cNvSpPr>
            <a:spLocks noGrp="1" noChangeArrowheads="1"/>
          </p:cNvSpPr>
          <p:nvPr>
            <p:ph type="sldNum" sz="quarter" idx="12"/>
          </p:nvPr>
        </p:nvSpPr>
        <p:spPr>
          <a:ln/>
        </p:spPr>
        <p:txBody>
          <a:bodyPr/>
          <a:lstStyle>
            <a:lvl1pPr>
              <a:defRPr/>
            </a:lvl1pPr>
          </a:lstStyle>
          <a:p>
            <a:pPr>
              <a:defRPr/>
            </a:pPr>
            <a:fld id="{3C9DB011-E2DE-4DCB-9E84-44CD3D0D1326}" type="slidenum">
              <a:rPr lang="en-GB" altLang="en-US"/>
              <a:pPr>
                <a:defRPr/>
              </a:pPr>
              <a:t>‹#›</a:t>
            </a:fld>
            <a:endParaRPr lang="en-GB" altLang="en-US"/>
          </a:p>
        </p:txBody>
      </p:sp>
    </p:spTree>
    <p:extLst>
      <p:ext uri="{BB962C8B-B14F-4D97-AF65-F5344CB8AC3E}">
        <p14:creationId xmlns:p14="http://schemas.microsoft.com/office/powerpoint/2010/main" val="3139447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CE84CA71-338F-4A68-8FB2-E14801A602EE}"/>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CF9BA184-FB12-4642-9555-8F417049C91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A826570D-7CA5-4A32-AB3C-07FE22411B0B}"/>
              </a:ext>
            </a:extLst>
          </p:cNvPr>
          <p:cNvSpPr>
            <a:spLocks noGrp="1" noChangeArrowheads="1"/>
          </p:cNvSpPr>
          <p:nvPr>
            <p:ph type="sldNum" sz="quarter" idx="12"/>
          </p:nvPr>
        </p:nvSpPr>
        <p:spPr>
          <a:ln/>
        </p:spPr>
        <p:txBody>
          <a:bodyPr/>
          <a:lstStyle>
            <a:lvl1pPr>
              <a:defRPr/>
            </a:lvl1pPr>
          </a:lstStyle>
          <a:p>
            <a:pPr>
              <a:defRPr/>
            </a:pPr>
            <a:fld id="{50959BD9-8C00-4832-87CC-5B59C88D50AE}" type="slidenum">
              <a:rPr lang="en-GB" altLang="en-US"/>
              <a:pPr>
                <a:defRPr/>
              </a:pPr>
              <a:t>‹#›</a:t>
            </a:fld>
            <a:endParaRPr lang="en-GB" altLang="en-US"/>
          </a:p>
        </p:txBody>
      </p:sp>
    </p:spTree>
    <p:extLst>
      <p:ext uri="{BB962C8B-B14F-4D97-AF65-F5344CB8AC3E}">
        <p14:creationId xmlns:p14="http://schemas.microsoft.com/office/powerpoint/2010/main" val="2956909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6BAA83DC-FEB7-48EB-8F4E-546B647E0174}"/>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EED6C0B5-B973-44F2-926A-42743CE4D13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B3D2A722-CB10-4405-A52E-F0C46B40FC13}"/>
              </a:ext>
            </a:extLst>
          </p:cNvPr>
          <p:cNvSpPr>
            <a:spLocks noGrp="1" noChangeArrowheads="1"/>
          </p:cNvSpPr>
          <p:nvPr>
            <p:ph type="sldNum" sz="quarter" idx="12"/>
          </p:nvPr>
        </p:nvSpPr>
        <p:spPr>
          <a:ln/>
        </p:spPr>
        <p:txBody>
          <a:bodyPr/>
          <a:lstStyle>
            <a:lvl1pPr>
              <a:defRPr/>
            </a:lvl1pPr>
          </a:lstStyle>
          <a:p>
            <a:pPr>
              <a:defRPr/>
            </a:pPr>
            <a:fld id="{DAAE2342-50F4-44BE-964C-F7917C3B2956}" type="slidenum">
              <a:rPr lang="en-GB" altLang="en-US"/>
              <a:pPr>
                <a:defRPr/>
              </a:pPr>
              <a:t>‹#›</a:t>
            </a:fld>
            <a:endParaRPr lang="en-GB" altLang="en-US"/>
          </a:p>
        </p:txBody>
      </p:sp>
    </p:spTree>
    <p:extLst>
      <p:ext uri="{BB962C8B-B14F-4D97-AF65-F5344CB8AC3E}">
        <p14:creationId xmlns:p14="http://schemas.microsoft.com/office/powerpoint/2010/main" val="1294848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B1033DC-6E0E-43D7-8359-3C1F4CB91914}"/>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08CBF30E-3ED6-45B1-A822-AC788423C92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9A9E920D-350B-49F7-9761-6947933A012E}"/>
              </a:ext>
            </a:extLst>
          </p:cNvPr>
          <p:cNvSpPr>
            <a:spLocks noGrp="1" noChangeArrowheads="1"/>
          </p:cNvSpPr>
          <p:nvPr>
            <p:ph type="sldNum" sz="quarter" idx="12"/>
          </p:nvPr>
        </p:nvSpPr>
        <p:spPr>
          <a:ln/>
        </p:spPr>
        <p:txBody>
          <a:bodyPr/>
          <a:lstStyle>
            <a:lvl1pPr>
              <a:defRPr/>
            </a:lvl1pPr>
          </a:lstStyle>
          <a:p>
            <a:pPr>
              <a:defRPr/>
            </a:pPr>
            <a:fld id="{3C67C64B-11C1-4078-8C09-AADD6B499E62}" type="slidenum">
              <a:rPr lang="en-GB" altLang="en-US"/>
              <a:pPr>
                <a:defRPr/>
              </a:pPr>
              <a:t>‹#›</a:t>
            </a:fld>
            <a:endParaRPr lang="en-GB" altLang="en-US"/>
          </a:p>
        </p:txBody>
      </p:sp>
    </p:spTree>
    <p:extLst>
      <p:ext uri="{BB962C8B-B14F-4D97-AF65-F5344CB8AC3E}">
        <p14:creationId xmlns:p14="http://schemas.microsoft.com/office/powerpoint/2010/main" val="3152928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906777C0-A5E8-4DD4-B336-F87064B505C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E73D4DA9-148D-4350-A0F9-F193E346C53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A4C8B51-26DF-4521-BADD-0B24F9602582}"/>
              </a:ext>
            </a:extLst>
          </p:cNvPr>
          <p:cNvSpPr>
            <a:spLocks noGrp="1" noChangeArrowheads="1"/>
          </p:cNvSpPr>
          <p:nvPr>
            <p:ph type="sldNum" sz="quarter" idx="12"/>
          </p:nvPr>
        </p:nvSpPr>
        <p:spPr>
          <a:ln/>
        </p:spPr>
        <p:txBody>
          <a:bodyPr/>
          <a:lstStyle>
            <a:lvl1pPr>
              <a:defRPr/>
            </a:lvl1pPr>
          </a:lstStyle>
          <a:p>
            <a:pPr>
              <a:defRPr/>
            </a:pPr>
            <a:fld id="{60418EDB-4879-48BC-A604-49BA26003BED}" type="slidenum">
              <a:rPr lang="en-GB" altLang="en-US"/>
              <a:pPr>
                <a:defRPr/>
              </a:pPr>
              <a:t>‹#›</a:t>
            </a:fld>
            <a:endParaRPr lang="en-GB" altLang="en-US"/>
          </a:p>
        </p:txBody>
      </p:sp>
    </p:spTree>
    <p:extLst>
      <p:ext uri="{BB962C8B-B14F-4D97-AF65-F5344CB8AC3E}">
        <p14:creationId xmlns:p14="http://schemas.microsoft.com/office/powerpoint/2010/main" val="3319834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034139C5-3D1A-4255-84AB-8A29E8D0346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860BA90-4A21-42C2-9067-ED3748CCBAC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EE9BAD09-2B48-4F90-BE9D-4DAB9C484ED2}"/>
              </a:ext>
            </a:extLst>
          </p:cNvPr>
          <p:cNvSpPr>
            <a:spLocks noGrp="1" noChangeArrowheads="1"/>
          </p:cNvSpPr>
          <p:nvPr>
            <p:ph type="sldNum" sz="quarter" idx="12"/>
          </p:nvPr>
        </p:nvSpPr>
        <p:spPr>
          <a:ln/>
        </p:spPr>
        <p:txBody>
          <a:bodyPr/>
          <a:lstStyle>
            <a:lvl1pPr>
              <a:defRPr/>
            </a:lvl1pPr>
          </a:lstStyle>
          <a:p>
            <a:pPr>
              <a:defRPr/>
            </a:pPr>
            <a:fld id="{0D1D485B-C125-4F71-AAE6-FF5A6BAD4042}" type="slidenum">
              <a:rPr lang="en-GB" altLang="en-US"/>
              <a:pPr>
                <a:defRPr/>
              </a:pPr>
              <a:t>‹#›</a:t>
            </a:fld>
            <a:endParaRPr lang="en-GB" altLang="en-US"/>
          </a:p>
        </p:txBody>
      </p:sp>
    </p:spTree>
    <p:extLst>
      <p:ext uri="{BB962C8B-B14F-4D97-AF65-F5344CB8AC3E}">
        <p14:creationId xmlns:p14="http://schemas.microsoft.com/office/powerpoint/2010/main" val="2362498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FF0DDB1-E330-4F61-B643-A8C63A644F6C}"/>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DA5939F3-619E-436F-B0FC-04A68D479CF8}"/>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1330E08-CA7F-4640-8736-AAFD6F73B6D3}"/>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F30F32D5-CFD0-4C24-A82E-C50FEE0773FA}"/>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32E4F37F-3B67-4F13-9425-4B89AC02114F}"/>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9E87FFB-4C54-4E0D-9AE6-8B7CFA7C0784}"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1.bin"/><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A12DA9BC-1DD5-43C5-9042-A48E04EC3078}"/>
              </a:ext>
            </a:extLst>
          </p:cNvPr>
          <p:cNvSpPr>
            <a:spLocks noGrp="1" noChangeArrowheads="1"/>
          </p:cNvSpPr>
          <p:nvPr>
            <p:ph type="ctrTitle"/>
          </p:nvPr>
        </p:nvSpPr>
        <p:spPr/>
        <p:txBody>
          <a:bodyPr/>
          <a:lstStyle/>
          <a:p>
            <a:r>
              <a:rPr lang="en-GB" altLang="en-US" dirty="0"/>
              <a:t>Chapter 2</a:t>
            </a:r>
          </a:p>
        </p:txBody>
      </p:sp>
      <p:sp>
        <p:nvSpPr>
          <p:cNvPr id="3075" name="Subtitle 2">
            <a:extLst>
              <a:ext uri="{FF2B5EF4-FFF2-40B4-BE49-F238E27FC236}">
                <a16:creationId xmlns:a16="http://schemas.microsoft.com/office/drawing/2014/main" id="{2CBE2B8B-6C48-4BED-9DAC-B87CE7CEB12E}"/>
              </a:ext>
            </a:extLst>
          </p:cNvPr>
          <p:cNvSpPr>
            <a:spLocks noGrp="1" noChangeArrowheads="1"/>
          </p:cNvSpPr>
          <p:nvPr>
            <p:ph type="subTitle" idx="1"/>
          </p:nvPr>
        </p:nvSpPr>
        <p:spPr/>
        <p:txBody>
          <a:bodyPr/>
          <a:lstStyle/>
          <a:p>
            <a:r>
              <a:rPr lang="en-GB" altLang="en-US"/>
              <a:t>Refrigeration and air conditioning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F5E9AC72-BBF3-4643-9567-7E9BB3498785}"/>
              </a:ext>
            </a:extLst>
          </p:cNvPr>
          <p:cNvSpPr>
            <a:spLocks noGrp="1" noChangeArrowheads="1"/>
          </p:cNvSpPr>
          <p:nvPr>
            <p:ph type="title"/>
          </p:nvPr>
        </p:nvSpPr>
        <p:spPr>
          <a:xfrm>
            <a:off x="468313" y="115888"/>
            <a:ext cx="8229600" cy="1371600"/>
          </a:xfrm>
        </p:spPr>
        <p:txBody>
          <a:bodyPr/>
          <a:lstStyle/>
          <a:p>
            <a:pPr eaLnBrk="1" hangingPunct="1"/>
            <a:r>
              <a:rPr lang="en-GB" altLang="en-US" dirty="0"/>
              <a:t>Chapter 2.1: Refrigeration</a:t>
            </a:r>
          </a:p>
        </p:txBody>
      </p:sp>
      <p:sp>
        <p:nvSpPr>
          <p:cNvPr id="4112" name="Text Box 17">
            <a:extLst>
              <a:ext uri="{FF2B5EF4-FFF2-40B4-BE49-F238E27FC236}">
                <a16:creationId xmlns:a16="http://schemas.microsoft.com/office/drawing/2014/main" id="{B7AA6772-9339-4235-8631-81FE8CFAB537}"/>
              </a:ext>
            </a:extLst>
          </p:cNvPr>
          <p:cNvSpPr txBox="1">
            <a:spLocks noChangeArrowheads="1"/>
          </p:cNvSpPr>
          <p:nvPr/>
        </p:nvSpPr>
        <p:spPr bwMode="auto">
          <a:xfrm>
            <a:off x="533400" y="6319838"/>
            <a:ext cx="3352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2400"/>
              <a:t>Refrigeration</a:t>
            </a:r>
          </a:p>
        </p:txBody>
      </p:sp>
      <p:sp>
        <p:nvSpPr>
          <p:cNvPr id="4117" name="Text Box 22">
            <a:extLst>
              <a:ext uri="{FF2B5EF4-FFF2-40B4-BE49-F238E27FC236}">
                <a16:creationId xmlns:a16="http://schemas.microsoft.com/office/drawing/2014/main" id="{04F43A24-A61D-4C4A-AF61-38D2CEF0189D}"/>
              </a:ext>
            </a:extLst>
          </p:cNvPr>
          <p:cNvSpPr txBox="1">
            <a:spLocks noChangeArrowheads="1"/>
          </p:cNvSpPr>
          <p:nvPr/>
        </p:nvSpPr>
        <p:spPr bwMode="auto">
          <a:xfrm>
            <a:off x="2209800" y="5654675"/>
            <a:ext cx="1600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800"/>
              <a:t>Compressor, work</a:t>
            </a:r>
          </a:p>
        </p:txBody>
      </p:sp>
      <p:sp>
        <p:nvSpPr>
          <p:cNvPr id="4100" name="AutoShape 5" descr="compressor symbol">
            <a:extLst>
              <a:ext uri="{FF2B5EF4-FFF2-40B4-BE49-F238E27FC236}">
                <a16:creationId xmlns:a16="http://schemas.microsoft.com/office/drawing/2014/main" id="{EE05B566-F326-4978-B709-29EA12068867}"/>
              </a:ext>
            </a:extLst>
          </p:cNvPr>
          <p:cNvSpPr>
            <a:spLocks noChangeArrowheads="1"/>
          </p:cNvSpPr>
          <p:nvPr/>
        </p:nvSpPr>
        <p:spPr bwMode="auto">
          <a:xfrm rot="-5400000">
            <a:off x="2159795" y="4802981"/>
            <a:ext cx="576262" cy="5048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gradFill rotWithShape="1">
            <a:gsLst>
              <a:gs pos="0">
                <a:srgbClr val="0000FF"/>
              </a:gs>
              <a:gs pos="100000">
                <a:srgbClr val="FF3300"/>
              </a:gs>
            </a:gsLst>
            <a:lin ang="5400000" scaled="1"/>
          </a:gradFill>
          <a:ln w="9525" algn="ctr">
            <a:solidFill>
              <a:schemeClr val="tx1"/>
            </a:solidFill>
            <a:miter lim="800000"/>
            <a:headEnd/>
            <a:tailEnd/>
          </a:ln>
        </p:spPr>
        <p:txBody>
          <a:bodyPr wrap="none" anchor="ctr">
            <a:spAutoFit/>
          </a:bodyPr>
          <a:lstStyle/>
          <a:p>
            <a:endParaRPr lang="en-GB"/>
          </a:p>
        </p:txBody>
      </p:sp>
      <p:sp>
        <p:nvSpPr>
          <p:cNvPr id="4104" name="Freeform 9" descr="connection compressor to condenser">
            <a:extLst>
              <a:ext uri="{FF2B5EF4-FFF2-40B4-BE49-F238E27FC236}">
                <a16:creationId xmlns:a16="http://schemas.microsoft.com/office/drawing/2014/main" id="{E65CC5AB-524C-40EF-9153-A5A2E8215241}"/>
              </a:ext>
            </a:extLst>
          </p:cNvPr>
          <p:cNvSpPr>
            <a:spLocks/>
          </p:cNvSpPr>
          <p:nvPr/>
        </p:nvSpPr>
        <p:spPr bwMode="auto">
          <a:xfrm>
            <a:off x="1547813" y="4046538"/>
            <a:ext cx="1239837" cy="1433512"/>
          </a:xfrm>
          <a:custGeom>
            <a:avLst/>
            <a:gdLst>
              <a:gd name="T0" fmla="*/ 0 w 781"/>
              <a:gd name="T1" fmla="*/ 0 h 903"/>
              <a:gd name="T2" fmla="*/ 2147483646 w 781"/>
              <a:gd name="T3" fmla="*/ 0 h 903"/>
              <a:gd name="T4" fmla="*/ 2147483646 w 781"/>
              <a:gd name="T5" fmla="*/ 2147483646 h 903"/>
              <a:gd name="T6" fmla="*/ 2147483646 w 781"/>
              <a:gd name="T7" fmla="*/ 2147483646 h 903"/>
              <a:gd name="T8" fmla="*/ 2147483646 w 781"/>
              <a:gd name="T9" fmla="*/ 2147483646 h 903"/>
              <a:gd name="T10" fmla="*/ 2147483646 w 781"/>
              <a:gd name="T11" fmla="*/ 2147483646 h 903"/>
              <a:gd name="T12" fmla="*/ 0 60000 65536"/>
              <a:gd name="T13" fmla="*/ 0 60000 65536"/>
              <a:gd name="T14" fmla="*/ 0 60000 65536"/>
              <a:gd name="T15" fmla="*/ 0 60000 65536"/>
              <a:gd name="T16" fmla="*/ 0 60000 65536"/>
              <a:gd name="T17" fmla="*/ 0 60000 65536"/>
              <a:gd name="T18" fmla="*/ 0 w 781"/>
              <a:gd name="T19" fmla="*/ 0 h 903"/>
              <a:gd name="T20" fmla="*/ 781 w 781"/>
              <a:gd name="T21" fmla="*/ 903 h 903"/>
            </a:gdLst>
            <a:ahLst/>
            <a:cxnLst>
              <a:cxn ang="T12">
                <a:pos x="T0" y="T1"/>
              </a:cxn>
              <a:cxn ang="T13">
                <a:pos x="T2" y="T3"/>
              </a:cxn>
              <a:cxn ang="T14">
                <a:pos x="T4" y="T5"/>
              </a:cxn>
              <a:cxn ang="T15">
                <a:pos x="T6" y="T7"/>
              </a:cxn>
              <a:cxn ang="T16">
                <a:pos x="T8" y="T9"/>
              </a:cxn>
              <a:cxn ang="T17">
                <a:pos x="T10" y="T11"/>
              </a:cxn>
            </a:cxnLst>
            <a:rect l="T18" t="T19" r="T20" b="T21"/>
            <a:pathLst>
              <a:path w="781" h="903">
                <a:moveTo>
                  <a:pt x="0" y="0"/>
                </a:moveTo>
                <a:lnTo>
                  <a:pt x="249" y="0"/>
                </a:lnTo>
                <a:lnTo>
                  <a:pt x="240" y="891"/>
                </a:lnTo>
                <a:lnTo>
                  <a:pt x="781" y="903"/>
                </a:lnTo>
                <a:lnTo>
                  <a:pt x="781" y="663"/>
                </a:lnTo>
                <a:lnTo>
                  <a:pt x="705" y="663"/>
                </a:lnTo>
              </a:path>
            </a:pathLst>
          </a:custGeom>
          <a:noFill/>
          <a:ln w="38100" cap="flat" cmpd="sng">
            <a:solidFill>
              <a:srgbClr val="FF3300"/>
            </a:solidFill>
            <a:prstDash val="solid"/>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en-GB"/>
          </a:p>
        </p:txBody>
      </p:sp>
      <p:sp>
        <p:nvSpPr>
          <p:cNvPr id="4115" name="Text Box 20">
            <a:extLst>
              <a:ext uri="{FF2B5EF4-FFF2-40B4-BE49-F238E27FC236}">
                <a16:creationId xmlns:a16="http://schemas.microsoft.com/office/drawing/2014/main" id="{9F2D9126-8360-4309-B72D-948DCE2EB021}"/>
              </a:ext>
            </a:extLst>
          </p:cNvPr>
          <p:cNvSpPr txBox="1">
            <a:spLocks noChangeArrowheads="1"/>
          </p:cNvSpPr>
          <p:nvPr/>
        </p:nvSpPr>
        <p:spPr bwMode="auto">
          <a:xfrm>
            <a:off x="0" y="4186238"/>
            <a:ext cx="1600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800">
                <a:solidFill>
                  <a:srgbClr val="FF0000"/>
                </a:solidFill>
              </a:rPr>
              <a:t>Condenser, hot</a:t>
            </a:r>
          </a:p>
        </p:txBody>
      </p:sp>
      <p:sp>
        <p:nvSpPr>
          <p:cNvPr id="4102" name="Freeform 7" descr="condenser heat exchanger symbol">
            <a:extLst>
              <a:ext uri="{FF2B5EF4-FFF2-40B4-BE49-F238E27FC236}">
                <a16:creationId xmlns:a16="http://schemas.microsoft.com/office/drawing/2014/main" id="{80ABD427-B313-449E-B232-D93A83A527F0}"/>
              </a:ext>
            </a:extLst>
          </p:cNvPr>
          <p:cNvSpPr>
            <a:spLocks/>
          </p:cNvSpPr>
          <p:nvPr/>
        </p:nvSpPr>
        <p:spPr bwMode="auto">
          <a:xfrm>
            <a:off x="1403350" y="4046538"/>
            <a:ext cx="215900" cy="719137"/>
          </a:xfrm>
          <a:custGeom>
            <a:avLst/>
            <a:gdLst>
              <a:gd name="T0" fmla="*/ 2147483646 w 136"/>
              <a:gd name="T1" fmla="*/ 0 h 453"/>
              <a:gd name="T2" fmla="*/ 0 w 136"/>
              <a:gd name="T3" fmla="*/ 2147483646 h 453"/>
              <a:gd name="T4" fmla="*/ 2147483646 w 136"/>
              <a:gd name="T5" fmla="*/ 2147483646 h 453"/>
              <a:gd name="T6" fmla="*/ 0 w 136"/>
              <a:gd name="T7" fmla="*/ 2147483646 h 453"/>
              <a:gd name="T8" fmla="*/ 2147483646 w 136"/>
              <a:gd name="T9" fmla="*/ 2147483646 h 453"/>
              <a:gd name="T10" fmla="*/ 0 w 136"/>
              <a:gd name="T11" fmla="*/ 2147483646 h 453"/>
              <a:gd name="T12" fmla="*/ 2147483646 w 136"/>
              <a:gd name="T13" fmla="*/ 2147483646 h 453"/>
              <a:gd name="T14" fmla="*/ 0 w 136"/>
              <a:gd name="T15" fmla="*/ 2147483646 h 453"/>
              <a:gd name="T16" fmla="*/ 2147483646 w 136"/>
              <a:gd name="T17" fmla="*/ 2147483646 h 453"/>
              <a:gd name="T18" fmla="*/ 0 w 136"/>
              <a:gd name="T19" fmla="*/ 2147483646 h 453"/>
              <a:gd name="T20" fmla="*/ 2147483646 w 136"/>
              <a:gd name="T21" fmla="*/ 2147483646 h 45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36"/>
              <a:gd name="T34" fmla="*/ 0 h 453"/>
              <a:gd name="T35" fmla="*/ 136 w 136"/>
              <a:gd name="T36" fmla="*/ 453 h 45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36" h="453">
                <a:moveTo>
                  <a:pt x="91" y="0"/>
                </a:moveTo>
                <a:lnTo>
                  <a:pt x="0" y="45"/>
                </a:lnTo>
                <a:lnTo>
                  <a:pt x="136" y="90"/>
                </a:lnTo>
                <a:lnTo>
                  <a:pt x="0" y="136"/>
                </a:lnTo>
                <a:lnTo>
                  <a:pt x="136" y="181"/>
                </a:lnTo>
                <a:lnTo>
                  <a:pt x="0" y="226"/>
                </a:lnTo>
                <a:lnTo>
                  <a:pt x="136" y="272"/>
                </a:lnTo>
                <a:lnTo>
                  <a:pt x="0" y="317"/>
                </a:lnTo>
                <a:lnTo>
                  <a:pt x="136" y="363"/>
                </a:lnTo>
                <a:lnTo>
                  <a:pt x="0" y="408"/>
                </a:lnTo>
                <a:lnTo>
                  <a:pt x="91" y="453"/>
                </a:lnTo>
              </a:path>
            </a:pathLst>
          </a:custGeom>
          <a:noFill/>
          <a:ln w="38100" cap="flat" cmpd="sng">
            <a:solidFill>
              <a:srgbClr val="FF3300"/>
            </a:solidFill>
            <a:prstDash val="solid"/>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en-GB"/>
          </a:p>
        </p:txBody>
      </p:sp>
      <p:sp>
        <p:nvSpPr>
          <p:cNvPr id="4105" name="Line 10" descr="connection condenser to throttle">
            <a:extLst>
              <a:ext uri="{FF2B5EF4-FFF2-40B4-BE49-F238E27FC236}">
                <a16:creationId xmlns:a16="http://schemas.microsoft.com/office/drawing/2014/main" id="{26EED45B-AAEB-4371-88BC-CA43E5AD1603}"/>
              </a:ext>
            </a:extLst>
          </p:cNvPr>
          <p:cNvSpPr>
            <a:spLocks noChangeShapeType="1"/>
          </p:cNvSpPr>
          <p:nvPr/>
        </p:nvSpPr>
        <p:spPr bwMode="auto">
          <a:xfrm>
            <a:off x="1547813" y="4767263"/>
            <a:ext cx="1587" cy="215900"/>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anchor="ctr">
            <a:spAutoFit/>
          </a:bodyPr>
          <a:lstStyle/>
          <a:p>
            <a:endParaRPr lang="en-GB"/>
          </a:p>
        </p:txBody>
      </p:sp>
      <p:sp>
        <p:nvSpPr>
          <p:cNvPr id="4116" name="Text Box 21">
            <a:extLst>
              <a:ext uri="{FF2B5EF4-FFF2-40B4-BE49-F238E27FC236}">
                <a16:creationId xmlns:a16="http://schemas.microsoft.com/office/drawing/2014/main" id="{4C5B3160-E0AD-4918-B63A-38678E22EBF7}"/>
              </a:ext>
            </a:extLst>
          </p:cNvPr>
          <p:cNvSpPr txBox="1">
            <a:spLocks noChangeArrowheads="1"/>
          </p:cNvSpPr>
          <p:nvPr/>
        </p:nvSpPr>
        <p:spPr bwMode="auto">
          <a:xfrm>
            <a:off x="76200" y="4870450"/>
            <a:ext cx="1219200" cy="915988"/>
          </a:xfrm>
          <a:prstGeom prst="rect">
            <a:avLst/>
          </a:prstGeom>
          <a:solidFill>
            <a:schemeClr val="bg1">
              <a:alpha val="45097"/>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800"/>
              <a:t>Throttle, pressure reduced</a:t>
            </a:r>
          </a:p>
        </p:txBody>
      </p:sp>
      <p:sp>
        <p:nvSpPr>
          <p:cNvPr id="4101" name="AutoShape 6" descr="throttle symbol">
            <a:extLst>
              <a:ext uri="{FF2B5EF4-FFF2-40B4-BE49-F238E27FC236}">
                <a16:creationId xmlns:a16="http://schemas.microsoft.com/office/drawing/2014/main" id="{E7C04ACC-8952-40F6-BDB0-F8C76349D4CA}"/>
              </a:ext>
            </a:extLst>
          </p:cNvPr>
          <p:cNvSpPr>
            <a:spLocks noChangeArrowheads="1"/>
          </p:cNvSpPr>
          <p:nvPr/>
        </p:nvSpPr>
        <p:spPr bwMode="auto">
          <a:xfrm>
            <a:off x="1403350" y="4983163"/>
            <a:ext cx="288925" cy="358775"/>
          </a:xfrm>
          <a:prstGeom prst="flowChartCollate">
            <a:avLst/>
          </a:prstGeom>
          <a:gradFill rotWithShape="1">
            <a:gsLst>
              <a:gs pos="0">
                <a:srgbClr val="FF3300"/>
              </a:gs>
              <a:gs pos="100000">
                <a:srgbClr val="0000FF"/>
              </a:gs>
            </a:gsLst>
            <a:lin ang="5400000" scaled="1"/>
          </a:gradFill>
          <a:ln w="9525">
            <a:solidFill>
              <a:schemeClr val="tx1"/>
            </a:solidFill>
            <a:miter lim="800000"/>
            <a:headEnd/>
            <a:tailEnd/>
          </a:ln>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106" name="Freeform 11" descr="connection throttle to evaporator">
            <a:extLst>
              <a:ext uri="{FF2B5EF4-FFF2-40B4-BE49-F238E27FC236}">
                <a16:creationId xmlns:a16="http://schemas.microsoft.com/office/drawing/2014/main" id="{7EF27288-8299-4275-939C-DE67AA500F07}"/>
              </a:ext>
            </a:extLst>
          </p:cNvPr>
          <p:cNvSpPr>
            <a:spLocks/>
          </p:cNvSpPr>
          <p:nvPr/>
        </p:nvSpPr>
        <p:spPr bwMode="auto">
          <a:xfrm>
            <a:off x="1547813" y="3900488"/>
            <a:ext cx="1800225" cy="1704975"/>
          </a:xfrm>
          <a:custGeom>
            <a:avLst/>
            <a:gdLst>
              <a:gd name="T0" fmla="*/ 0 w 1134"/>
              <a:gd name="T1" fmla="*/ 2147483646 h 1074"/>
              <a:gd name="T2" fmla="*/ 2147483646 w 1134"/>
              <a:gd name="T3" fmla="*/ 2147483646 h 1074"/>
              <a:gd name="T4" fmla="*/ 2147483646 w 1134"/>
              <a:gd name="T5" fmla="*/ 2147483646 h 1074"/>
              <a:gd name="T6" fmla="*/ 2147483646 w 1134"/>
              <a:gd name="T7" fmla="*/ 0 h 1074"/>
              <a:gd name="T8" fmla="*/ 2147483646 w 1134"/>
              <a:gd name="T9" fmla="*/ 2147483646 h 1074"/>
              <a:gd name="T10" fmla="*/ 2147483646 w 1134"/>
              <a:gd name="T11" fmla="*/ 2147483646 h 1074"/>
              <a:gd name="T12" fmla="*/ 0 60000 65536"/>
              <a:gd name="T13" fmla="*/ 0 60000 65536"/>
              <a:gd name="T14" fmla="*/ 0 60000 65536"/>
              <a:gd name="T15" fmla="*/ 0 60000 65536"/>
              <a:gd name="T16" fmla="*/ 0 60000 65536"/>
              <a:gd name="T17" fmla="*/ 0 60000 65536"/>
              <a:gd name="T18" fmla="*/ 0 w 1134"/>
              <a:gd name="T19" fmla="*/ 0 h 1074"/>
              <a:gd name="T20" fmla="*/ 1134 w 1134"/>
              <a:gd name="T21" fmla="*/ 1074 h 1074"/>
            </a:gdLst>
            <a:ahLst/>
            <a:cxnLst>
              <a:cxn ang="T12">
                <a:pos x="T0" y="T1"/>
              </a:cxn>
              <a:cxn ang="T13">
                <a:pos x="T2" y="T3"/>
              </a:cxn>
              <a:cxn ang="T14">
                <a:pos x="T4" y="T5"/>
              </a:cxn>
              <a:cxn ang="T15">
                <a:pos x="T6" y="T7"/>
              </a:cxn>
              <a:cxn ang="T16">
                <a:pos x="T8" y="T9"/>
              </a:cxn>
              <a:cxn ang="T17">
                <a:pos x="T10" y="T11"/>
              </a:cxn>
            </a:cxnLst>
            <a:rect l="T18" t="T19" r="T20" b="T21"/>
            <a:pathLst>
              <a:path w="1134" h="1074">
                <a:moveTo>
                  <a:pt x="0" y="908"/>
                </a:moveTo>
                <a:lnTo>
                  <a:pt x="1" y="1060"/>
                </a:lnTo>
                <a:lnTo>
                  <a:pt x="922" y="1074"/>
                </a:lnTo>
                <a:lnTo>
                  <a:pt x="915" y="0"/>
                </a:lnTo>
                <a:lnTo>
                  <a:pt x="1134" y="1"/>
                </a:lnTo>
                <a:lnTo>
                  <a:pt x="1134" y="137"/>
                </a:lnTo>
              </a:path>
            </a:pathLst>
          </a:custGeom>
          <a:noFill/>
          <a:ln w="38100" cap="flat" cmpd="sng">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en-GB"/>
          </a:p>
        </p:txBody>
      </p:sp>
      <p:sp>
        <p:nvSpPr>
          <p:cNvPr id="4114" name="Text Box 19">
            <a:extLst>
              <a:ext uri="{FF2B5EF4-FFF2-40B4-BE49-F238E27FC236}">
                <a16:creationId xmlns:a16="http://schemas.microsoft.com/office/drawing/2014/main" id="{C2CE711C-527E-4727-9675-E12EC06532BE}"/>
              </a:ext>
            </a:extLst>
          </p:cNvPr>
          <p:cNvSpPr txBox="1">
            <a:spLocks noChangeArrowheads="1"/>
          </p:cNvSpPr>
          <p:nvPr/>
        </p:nvSpPr>
        <p:spPr bwMode="auto">
          <a:xfrm>
            <a:off x="3579813" y="4338638"/>
            <a:ext cx="1600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800">
                <a:solidFill>
                  <a:srgbClr val="0070C0"/>
                </a:solidFill>
              </a:rPr>
              <a:t>Evaporator, cold</a:t>
            </a:r>
          </a:p>
        </p:txBody>
      </p:sp>
      <p:sp>
        <p:nvSpPr>
          <p:cNvPr id="4103" name="Freeform 8" descr="evaporator heat exchanger symbol">
            <a:extLst>
              <a:ext uri="{FF2B5EF4-FFF2-40B4-BE49-F238E27FC236}">
                <a16:creationId xmlns:a16="http://schemas.microsoft.com/office/drawing/2014/main" id="{ACD914C2-82F5-44AE-A6A4-891A8732D9D2}"/>
              </a:ext>
            </a:extLst>
          </p:cNvPr>
          <p:cNvSpPr>
            <a:spLocks/>
          </p:cNvSpPr>
          <p:nvPr/>
        </p:nvSpPr>
        <p:spPr bwMode="auto">
          <a:xfrm>
            <a:off x="3203575" y="4117975"/>
            <a:ext cx="215900" cy="719138"/>
          </a:xfrm>
          <a:custGeom>
            <a:avLst/>
            <a:gdLst>
              <a:gd name="T0" fmla="*/ 2147483646 w 136"/>
              <a:gd name="T1" fmla="*/ 0 h 453"/>
              <a:gd name="T2" fmla="*/ 0 w 136"/>
              <a:gd name="T3" fmla="*/ 2147483646 h 453"/>
              <a:gd name="T4" fmla="*/ 2147483646 w 136"/>
              <a:gd name="T5" fmla="*/ 2147483646 h 453"/>
              <a:gd name="T6" fmla="*/ 0 w 136"/>
              <a:gd name="T7" fmla="*/ 2147483646 h 453"/>
              <a:gd name="T8" fmla="*/ 2147483646 w 136"/>
              <a:gd name="T9" fmla="*/ 2147483646 h 453"/>
              <a:gd name="T10" fmla="*/ 0 w 136"/>
              <a:gd name="T11" fmla="*/ 2147483646 h 453"/>
              <a:gd name="T12" fmla="*/ 2147483646 w 136"/>
              <a:gd name="T13" fmla="*/ 2147483646 h 453"/>
              <a:gd name="T14" fmla="*/ 0 w 136"/>
              <a:gd name="T15" fmla="*/ 2147483646 h 453"/>
              <a:gd name="T16" fmla="*/ 2147483646 w 136"/>
              <a:gd name="T17" fmla="*/ 2147483646 h 453"/>
              <a:gd name="T18" fmla="*/ 0 w 136"/>
              <a:gd name="T19" fmla="*/ 2147483646 h 453"/>
              <a:gd name="T20" fmla="*/ 2147483646 w 136"/>
              <a:gd name="T21" fmla="*/ 2147483646 h 45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36"/>
              <a:gd name="T34" fmla="*/ 0 h 453"/>
              <a:gd name="T35" fmla="*/ 136 w 136"/>
              <a:gd name="T36" fmla="*/ 453 h 45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36" h="453">
                <a:moveTo>
                  <a:pt x="91" y="0"/>
                </a:moveTo>
                <a:lnTo>
                  <a:pt x="0" y="45"/>
                </a:lnTo>
                <a:lnTo>
                  <a:pt x="136" y="90"/>
                </a:lnTo>
                <a:lnTo>
                  <a:pt x="0" y="136"/>
                </a:lnTo>
                <a:lnTo>
                  <a:pt x="136" y="181"/>
                </a:lnTo>
                <a:lnTo>
                  <a:pt x="0" y="226"/>
                </a:lnTo>
                <a:lnTo>
                  <a:pt x="136" y="272"/>
                </a:lnTo>
                <a:lnTo>
                  <a:pt x="0" y="317"/>
                </a:lnTo>
                <a:lnTo>
                  <a:pt x="136" y="363"/>
                </a:lnTo>
                <a:lnTo>
                  <a:pt x="0" y="408"/>
                </a:lnTo>
                <a:lnTo>
                  <a:pt x="91" y="453"/>
                </a:lnTo>
              </a:path>
            </a:pathLst>
          </a:custGeom>
          <a:noFill/>
          <a:ln w="38100" cap="flat" cmpd="sng">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en-GB"/>
          </a:p>
        </p:txBody>
      </p:sp>
      <p:sp>
        <p:nvSpPr>
          <p:cNvPr id="4107" name="Freeform 12" descr="connection evaporator to compressor">
            <a:extLst>
              <a:ext uri="{FF2B5EF4-FFF2-40B4-BE49-F238E27FC236}">
                <a16:creationId xmlns:a16="http://schemas.microsoft.com/office/drawing/2014/main" id="{4F8B463E-A9C0-498D-89AB-365E07B42283}"/>
              </a:ext>
            </a:extLst>
          </p:cNvPr>
          <p:cNvSpPr>
            <a:spLocks/>
          </p:cNvSpPr>
          <p:nvPr/>
        </p:nvSpPr>
        <p:spPr bwMode="auto">
          <a:xfrm>
            <a:off x="2051050" y="3754438"/>
            <a:ext cx="1584325" cy="1371600"/>
          </a:xfrm>
          <a:custGeom>
            <a:avLst/>
            <a:gdLst>
              <a:gd name="T0" fmla="*/ 2147483646 w 998"/>
              <a:gd name="T1" fmla="*/ 2147483646 h 864"/>
              <a:gd name="T2" fmla="*/ 0 w 998"/>
              <a:gd name="T3" fmla="*/ 2147483646 h 864"/>
              <a:gd name="T4" fmla="*/ 0 w 998"/>
              <a:gd name="T5" fmla="*/ 2147483646 h 864"/>
              <a:gd name="T6" fmla="*/ 2147483646 w 998"/>
              <a:gd name="T7" fmla="*/ 2147483646 h 864"/>
              <a:gd name="T8" fmla="*/ 2147483646 w 998"/>
              <a:gd name="T9" fmla="*/ 2147483646 h 864"/>
              <a:gd name="T10" fmla="*/ 2147483646 w 998"/>
              <a:gd name="T11" fmla="*/ 2147483646 h 864"/>
              <a:gd name="T12" fmla="*/ 2147483646 w 998"/>
              <a:gd name="T13" fmla="*/ 2147483646 h 864"/>
              <a:gd name="T14" fmla="*/ 2147483646 w 998"/>
              <a:gd name="T15" fmla="*/ 0 h 864"/>
              <a:gd name="T16" fmla="*/ 2147483646 w 998"/>
              <a:gd name="T17" fmla="*/ 2147483646 h 864"/>
              <a:gd name="T18" fmla="*/ 2147483646 w 998"/>
              <a:gd name="T19" fmla="*/ 2147483646 h 864"/>
              <a:gd name="T20" fmla="*/ 2147483646 w 998"/>
              <a:gd name="T21" fmla="*/ 2147483646 h 864"/>
              <a:gd name="T22" fmla="*/ 2147483646 w 998"/>
              <a:gd name="T23" fmla="*/ 2147483646 h 86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98"/>
              <a:gd name="T37" fmla="*/ 0 h 864"/>
              <a:gd name="T38" fmla="*/ 998 w 998"/>
              <a:gd name="T39" fmla="*/ 864 h 86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98" h="864">
                <a:moveTo>
                  <a:pt x="91" y="864"/>
                </a:moveTo>
                <a:lnTo>
                  <a:pt x="0" y="864"/>
                </a:lnTo>
                <a:lnTo>
                  <a:pt x="0" y="275"/>
                </a:lnTo>
                <a:lnTo>
                  <a:pt x="227" y="275"/>
                </a:lnTo>
                <a:lnTo>
                  <a:pt x="227" y="139"/>
                </a:lnTo>
                <a:lnTo>
                  <a:pt x="499" y="139"/>
                </a:lnTo>
                <a:lnTo>
                  <a:pt x="499" y="2"/>
                </a:lnTo>
                <a:lnTo>
                  <a:pt x="998" y="0"/>
                </a:lnTo>
                <a:lnTo>
                  <a:pt x="998" y="338"/>
                </a:lnTo>
                <a:lnTo>
                  <a:pt x="998" y="864"/>
                </a:lnTo>
                <a:lnTo>
                  <a:pt x="801" y="864"/>
                </a:lnTo>
                <a:lnTo>
                  <a:pt x="808" y="682"/>
                </a:lnTo>
              </a:path>
            </a:pathLst>
          </a:custGeom>
          <a:noFill/>
          <a:ln w="38100" cap="flat" cmpd="sng">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en-GB"/>
          </a:p>
        </p:txBody>
      </p:sp>
      <p:sp>
        <p:nvSpPr>
          <p:cNvPr id="4108" name="AutoShape 13" descr="compressor symbol">
            <a:extLst>
              <a:ext uri="{FF2B5EF4-FFF2-40B4-BE49-F238E27FC236}">
                <a16:creationId xmlns:a16="http://schemas.microsoft.com/office/drawing/2014/main" id="{0369A0D9-007D-42CB-8396-D4A4635724DD}"/>
              </a:ext>
            </a:extLst>
          </p:cNvPr>
          <p:cNvSpPr>
            <a:spLocks noChangeArrowheads="1"/>
          </p:cNvSpPr>
          <p:nvPr/>
        </p:nvSpPr>
        <p:spPr bwMode="auto">
          <a:xfrm rot="-5400000">
            <a:off x="6192044" y="5264944"/>
            <a:ext cx="576263" cy="5048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gradFill rotWithShape="1">
            <a:gsLst>
              <a:gs pos="0">
                <a:srgbClr val="0000FF"/>
              </a:gs>
              <a:gs pos="100000">
                <a:srgbClr val="FF3300"/>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p>
            <a:endParaRPr lang="en-GB"/>
          </a:p>
        </p:txBody>
      </p:sp>
      <p:sp>
        <p:nvSpPr>
          <p:cNvPr id="4109" name="AutoShape 14" descr="throttle symbol">
            <a:extLst>
              <a:ext uri="{FF2B5EF4-FFF2-40B4-BE49-F238E27FC236}">
                <a16:creationId xmlns:a16="http://schemas.microsoft.com/office/drawing/2014/main" id="{3C506E12-E0F0-4BC9-8BA2-B56CEC4C7A9D}"/>
              </a:ext>
            </a:extLst>
          </p:cNvPr>
          <p:cNvSpPr>
            <a:spLocks noChangeArrowheads="1"/>
          </p:cNvSpPr>
          <p:nvPr/>
        </p:nvSpPr>
        <p:spPr bwMode="auto">
          <a:xfrm>
            <a:off x="6877050" y="4724400"/>
            <a:ext cx="288925" cy="358775"/>
          </a:xfrm>
          <a:prstGeom prst="flowChartCollate">
            <a:avLst/>
          </a:prstGeom>
          <a:gradFill rotWithShape="1">
            <a:gsLst>
              <a:gs pos="0">
                <a:srgbClr val="FF3300"/>
              </a:gs>
              <a:gs pos="100000">
                <a:srgbClr val="00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110" name="Freeform 15" descr="condenser heat exchanger symbol">
            <a:extLst>
              <a:ext uri="{FF2B5EF4-FFF2-40B4-BE49-F238E27FC236}">
                <a16:creationId xmlns:a16="http://schemas.microsoft.com/office/drawing/2014/main" id="{E71ECB1A-7B35-4976-8D82-871215419708}"/>
              </a:ext>
            </a:extLst>
          </p:cNvPr>
          <p:cNvSpPr>
            <a:spLocks/>
          </p:cNvSpPr>
          <p:nvPr/>
        </p:nvSpPr>
        <p:spPr bwMode="auto">
          <a:xfrm>
            <a:off x="6156325" y="4076700"/>
            <a:ext cx="215900" cy="719138"/>
          </a:xfrm>
          <a:custGeom>
            <a:avLst/>
            <a:gdLst>
              <a:gd name="T0" fmla="*/ 2147483646 w 136"/>
              <a:gd name="T1" fmla="*/ 0 h 453"/>
              <a:gd name="T2" fmla="*/ 0 w 136"/>
              <a:gd name="T3" fmla="*/ 2147483646 h 453"/>
              <a:gd name="T4" fmla="*/ 2147483646 w 136"/>
              <a:gd name="T5" fmla="*/ 2147483646 h 453"/>
              <a:gd name="T6" fmla="*/ 0 w 136"/>
              <a:gd name="T7" fmla="*/ 2147483646 h 453"/>
              <a:gd name="T8" fmla="*/ 2147483646 w 136"/>
              <a:gd name="T9" fmla="*/ 2147483646 h 453"/>
              <a:gd name="T10" fmla="*/ 0 w 136"/>
              <a:gd name="T11" fmla="*/ 2147483646 h 453"/>
              <a:gd name="T12" fmla="*/ 2147483646 w 136"/>
              <a:gd name="T13" fmla="*/ 2147483646 h 453"/>
              <a:gd name="T14" fmla="*/ 0 w 136"/>
              <a:gd name="T15" fmla="*/ 2147483646 h 453"/>
              <a:gd name="T16" fmla="*/ 2147483646 w 136"/>
              <a:gd name="T17" fmla="*/ 2147483646 h 453"/>
              <a:gd name="T18" fmla="*/ 0 w 136"/>
              <a:gd name="T19" fmla="*/ 2147483646 h 453"/>
              <a:gd name="T20" fmla="*/ 2147483646 w 136"/>
              <a:gd name="T21" fmla="*/ 2147483646 h 45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36"/>
              <a:gd name="T34" fmla="*/ 0 h 453"/>
              <a:gd name="T35" fmla="*/ 136 w 136"/>
              <a:gd name="T36" fmla="*/ 453 h 45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36" h="453">
                <a:moveTo>
                  <a:pt x="91" y="0"/>
                </a:moveTo>
                <a:lnTo>
                  <a:pt x="0" y="45"/>
                </a:lnTo>
                <a:lnTo>
                  <a:pt x="136" y="90"/>
                </a:lnTo>
                <a:lnTo>
                  <a:pt x="0" y="136"/>
                </a:lnTo>
                <a:lnTo>
                  <a:pt x="136" y="181"/>
                </a:lnTo>
                <a:lnTo>
                  <a:pt x="0" y="226"/>
                </a:lnTo>
                <a:lnTo>
                  <a:pt x="136" y="272"/>
                </a:lnTo>
                <a:lnTo>
                  <a:pt x="0" y="317"/>
                </a:lnTo>
                <a:lnTo>
                  <a:pt x="136" y="363"/>
                </a:lnTo>
                <a:lnTo>
                  <a:pt x="0" y="408"/>
                </a:lnTo>
                <a:lnTo>
                  <a:pt x="91" y="453"/>
                </a:lnTo>
              </a:path>
            </a:pathLst>
          </a:custGeom>
          <a:noFill/>
          <a:ln w="38100" cap="flat" cmpd="sng">
            <a:solidFill>
              <a:srgbClr val="FF3300"/>
            </a:solidFill>
            <a:prstDash val="solid"/>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en-GB"/>
          </a:p>
        </p:txBody>
      </p:sp>
      <p:sp>
        <p:nvSpPr>
          <p:cNvPr id="4111" name="Freeform 16" descr="evaporator heat exchanger symbol">
            <a:extLst>
              <a:ext uri="{FF2B5EF4-FFF2-40B4-BE49-F238E27FC236}">
                <a16:creationId xmlns:a16="http://schemas.microsoft.com/office/drawing/2014/main" id="{C7747C18-5792-42E3-970E-32CC73378FE6}"/>
              </a:ext>
            </a:extLst>
          </p:cNvPr>
          <p:cNvSpPr>
            <a:spLocks/>
          </p:cNvSpPr>
          <p:nvPr/>
        </p:nvSpPr>
        <p:spPr bwMode="auto">
          <a:xfrm>
            <a:off x="7667625" y="2420938"/>
            <a:ext cx="215900" cy="719137"/>
          </a:xfrm>
          <a:custGeom>
            <a:avLst/>
            <a:gdLst>
              <a:gd name="T0" fmla="*/ 2147483646 w 136"/>
              <a:gd name="T1" fmla="*/ 0 h 453"/>
              <a:gd name="T2" fmla="*/ 0 w 136"/>
              <a:gd name="T3" fmla="*/ 2147483646 h 453"/>
              <a:gd name="T4" fmla="*/ 2147483646 w 136"/>
              <a:gd name="T5" fmla="*/ 2147483646 h 453"/>
              <a:gd name="T6" fmla="*/ 0 w 136"/>
              <a:gd name="T7" fmla="*/ 2147483646 h 453"/>
              <a:gd name="T8" fmla="*/ 2147483646 w 136"/>
              <a:gd name="T9" fmla="*/ 2147483646 h 453"/>
              <a:gd name="T10" fmla="*/ 0 w 136"/>
              <a:gd name="T11" fmla="*/ 2147483646 h 453"/>
              <a:gd name="T12" fmla="*/ 2147483646 w 136"/>
              <a:gd name="T13" fmla="*/ 2147483646 h 453"/>
              <a:gd name="T14" fmla="*/ 0 w 136"/>
              <a:gd name="T15" fmla="*/ 2147483646 h 453"/>
              <a:gd name="T16" fmla="*/ 2147483646 w 136"/>
              <a:gd name="T17" fmla="*/ 2147483646 h 453"/>
              <a:gd name="T18" fmla="*/ 0 w 136"/>
              <a:gd name="T19" fmla="*/ 2147483646 h 453"/>
              <a:gd name="T20" fmla="*/ 2147483646 w 136"/>
              <a:gd name="T21" fmla="*/ 2147483646 h 45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36"/>
              <a:gd name="T34" fmla="*/ 0 h 453"/>
              <a:gd name="T35" fmla="*/ 136 w 136"/>
              <a:gd name="T36" fmla="*/ 453 h 45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36" h="453">
                <a:moveTo>
                  <a:pt x="91" y="0"/>
                </a:moveTo>
                <a:lnTo>
                  <a:pt x="0" y="45"/>
                </a:lnTo>
                <a:lnTo>
                  <a:pt x="136" y="90"/>
                </a:lnTo>
                <a:lnTo>
                  <a:pt x="0" y="136"/>
                </a:lnTo>
                <a:lnTo>
                  <a:pt x="136" y="181"/>
                </a:lnTo>
                <a:lnTo>
                  <a:pt x="0" y="226"/>
                </a:lnTo>
                <a:lnTo>
                  <a:pt x="136" y="272"/>
                </a:lnTo>
                <a:lnTo>
                  <a:pt x="0" y="317"/>
                </a:lnTo>
                <a:lnTo>
                  <a:pt x="136" y="363"/>
                </a:lnTo>
                <a:lnTo>
                  <a:pt x="0" y="408"/>
                </a:lnTo>
                <a:lnTo>
                  <a:pt x="91" y="453"/>
                </a:lnTo>
              </a:path>
            </a:pathLst>
          </a:custGeom>
          <a:noFill/>
          <a:ln w="38100" cap="flat" cmpd="sng">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en-GB"/>
          </a:p>
        </p:txBody>
      </p:sp>
      <p:sp>
        <p:nvSpPr>
          <p:cNvPr id="4113" name="Text Box 18">
            <a:extLst>
              <a:ext uri="{FF2B5EF4-FFF2-40B4-BE49-F238E27FC236}">
                <a16:creationId xmlns:a16="http://schemas.microsoft.com/office/drawing/2014/main" id="{E25A6382-C1ED-4299-B0FA-775B4116C88F}"/>
              </a:ext>
            </a:extLst>
          </p:cNvPr>
          <p:cNvSpPr txBox="1">
            <a:spLocks noChangeArrowheads="1"/>
          </p:cNvSpPr>
          <p:nvPr/>
        </p:nvSpPr>
        <p:spPr bwMode="auto">
          <a:xfrm>
            <a:off x="5181600" y="5791200"/>
            <a:ext cx="3352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2400">
                <a:solidFill>
                  <a:schemeClr val="bg1"/>
                </a:solidFill>
              </a:rPr>
              <a:t>Air Conditioning Demonstrator</a:t>
            </a:r>
          </a:p>
        </p:txBody>
      </p:sp>
      <p:pic>
        <p:nvPicPr>
          <p:cNvPr id="4099" name="Picture 3" descr="DSC00006">
            <a:extLst>
              <a:ext uri="{FF2B5EF4-FFF2-40B4-BE49-F238E27FC236}">
                <a16:creationId xmlns:a16="http://schemas.microsoft.com/office/drawing/2014/main" id="{96CDBE03-675F-4054-8AD9-C0DFFF167785}"/>
              </a:ext>
            </a:extLst>
          </p:cNvPr>
          <p:cNvPicPr>
            <a:picLocks noChangeAspect="1" noChangeArrowheads="1"/>
          </p:cNvPicPr>
          <p:nvPr/>
        </p:nvPicPr>
        <p:blipFill>
          <a:blip r:embed="rId3">
            <a:grayscl/>
            <a:extLst>
              <a:ext uri="{28A0092B-C50C-407E-A947-70E740481C1C}">
                <a14:useLocalDpi xmlns:a14="http://schemas.microsoft.com/office/drawing/2010/main" val="0"/>
              </a:ext>
            </a:extLst>
          </a:blip>
          <a:srcRect/>
          <a:stretch>
            <a:fillRect/>
          </a:stretch>
        </p:blipFill>
        <p:spPr bwMode="auto">
          <a:xfrm>
            <a:off x="4972050" y="1196975"/>
            <a:ext cx="4030663" cy="537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18" name="TextBox 1">
            <a:extLst>
              <a:ext uri="{FF2B5EF4-FFF2-40B4-BE49-F238E27FC236}">
                <a16:creationId xmlns:a16="http://schemas.microsoft.com/office/drawing/2014/main" id="{5F1D5BAF-A372-4330-9A80-A64937A04CBC}"/>
              </a:ext>
            </a:extLst>
          </p:cNvPr>
          <p:cNvSpPr txBox="1">
            <a:spLocks noChangeArrowheads="1"/>
          </p:cNvSpPr>
          <p:nvPr/>
        </p:nvSpPr>
        <p:spPr bwMode="auto">
          <a:xfrm>
            <a:off x="76200" y="1196975"/>
            <a:ext cx="489585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GB" altLang="en-US" sz="1800"/>
              <a:t>A source of cold is required for many human activities – keeping fresh food for extended times, air conditioning in uncomfortably hot environments, slowing down processes, and keeping chemicals stable, etc.  Since cold occurs in nature only by location and specific times, mechanical refrigeration is used globally to apply cold where we need it.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2">
            <a:extLst>
              <a:ext uri="{FF2B5EF4-FFF2-40B4-BE49-F238E27FC236}">
                <a16:creationId xmlns:a16="http://schemas.microsoft.com/office/drawing/2014/main" id="{1A3CB113-8B14-4F73-9537-0A612FD730A5}"/>
              </a:ext>
            </a:extLst>
          </p:cNvPr>
          <p:cNvSpPr>
            <a:spLocks noGrp="1" noChangeArrowheads="1"/>
          </p:cNvSpPr>
          <p:nvPr>
            <p:ph type="title"/>
          </p:nvPr>
        </p:nvSpPr>
        <p:spPr/>
        <p:txBody>
          <a:bodyPr/>
          <a:lstStyle/>
          <a:p>
            <a:r>
              <a:rPr lang="en-GB" altLang="en-US"/>
              <a:t>Learning outcomes -refrigeration</a:t>
            </a:r>
          </a:p>
        </p:txBody>
      </p:sp>
      <p:sp>
        <p:nvSpPr>
          <p:cNvPr id="6147" name="Content Placeholder 3">
            <a:extLst>
              <a:ext uri="{FF2B5EF4-FFF2-40B4-BE49-F238E27FC236}">
                <a16:creationId xmlns:a16="http://schemas.microsoft.com/office/drawing/2014/main" id="{4DC3C084-12A8-44B7-8056-8C66A3023EBD}"/>
              </a:ext>
            </a:extLst>
          </p:cNvPr>
          <p:cNvSpPr>
            <a:spLocks noGrp="1" noChangeArrowheads="1"/>
          </p:cNvSpPr>
          <p:nvPr>
            <p:ph idx="1"/>
          </p:nvPr>
        </p:nvSpPr>
        <p:spPr/>
        <p:txBody>
          <a:bodyPr/>
          <a:lstStyle/>
          <a:p>
            <a:r>
              <a:rPr lang="en-GB" altLang="en-US"/>
              <a:t>Explain meaning of heat pump for positive and negative heat transfer</a:t>
            </a:r>
          </a:p>
          <a:p>
            <a:r>
              <a:rPr lang="en-GB" altLang="en-US"/>
              <a:t>Describe the basic reverse Carnot cycle vapour-compression refrigeration cycle</a:t>
            </a:r>
          </a:p>
          <a:p>
            <a:r>
              <a:rPr lang="en-GB" altLang="en-US"/>
              <a:t>Awareness of various refrigerants, and of R134a in particular and that they have different ranges of temperature</a:t>
            </a:r>
          </a:p>
          <a:p>
            <a:r>
              <a:rPr lang="en-GB" altLang="en-US"/>
              <a:t>Plot the vapour compression refrigeration cycle on a p-h diagram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BBCAA315-4FDE-45C9-9C91-E60C86AA5494}"/>
              </a:ext>
            </a:extLst>
          </p:cNvPr>
          <p:cNvSpPr>
            <a:spLocks noGrp="1" noChangeArrowheads="1"/>
          </p:cNvSpPr>
          <p:nvPr>
            <p:ph type="title"/>
          </p:nvPr>
        </p:nvSpPr>
        <p:spPr>
          <a:xfrm>
            <a:off x="457200" y="0"/>
            <a:ext cx="8229600" cy="1143000"/>
          </a:xfrm>
        </p:spPr>
        <p:txBody>
          <a:bodyPr/>
          <a:lstStyle/>
          <a:p>
            <a:pPr eaLnBrk="1" hangingPunct="1"/>
            <a:r>
              <a:rPr lang="en-GB" altLang="en-US"/>
              <a:t>Heat pumps and refrigerators</a:t>
            </a:r>
          </a:p>
        </p:txBody>
      </p:sp>
      <p:sp>
        <p:nvSpPr>
          <p:cNvPr id="7171" name="Rectangle 3">
            <a:extLst>
              <a:ext uri="{FF2B5EF4-FFF2-40B4-BE49-F238E27FC236}">
                <a16:creationId xmlns:a16="http://schemas.microsoft.com/office/drawing/2014/main" id="{B84884E7-C666-4385-8C85-040B7ADAF576}"/>
              </a:ext>
            </a:extLst>
          </p:cNvPr>
          <p:cNvSpPr>
            <a:spLocks noGrp="1" noChangeArrowheads="1"/>
          </p:cNvSpPr>
          <p:nvPr>
            <p:ph type="body" sz="half" idx="1"/>
          </p:nvPr>
        </p:nvSpPr>
        <p:spPr>
          <a:xfrm>
            <a:off x="228600" y="990600"/>
            <a:ext cx="8686800" cy="4525963"/>
          </a:xfrm>
        </p:spPr>
        <p:txBody>
          <a:bodyPr/>
          <a:lstStyle/>
          <a:p>
            <a:pPr eaLnBrk="1" hangingPunct="1"/>
            <a:r>
              <a:rPr lang="en-GB" altLang="en-US" sz="2800"/>
              <a:t>A heat pump is a thermodynamic machine, which uses work to extract heat from a low temperature source, and deliver it to a high temperature sink.</a:t>
            </a:r>
          </a:p>
          <a:p>
            <a:pPr eaLnBrk="1" hangingPunct="1"/>
            <a:r>
              <a:rPr lang="en-GB" altLang="en-US" sz="2800"/>
              <a:t>A refrigerator is a heat pump - heat extraction from the low temperature source is the purpose.</a:t>
            </a:r>
          </a:p>
          <a:p>
            <a:pPr eaLnBrk="1" hangingPunct="1"/>
            <a:r>
              <a:rPr lang="en-GB" altLang="en-US" sz="2800"/>
              <a:t>Since heat transfer is the objective, the effectiveness of heat pumps is measured as the ratio:</a:t>
            </a:r>
          </a:p>
        </p:txBody>
      </p:sp>
      <p:graphicFrame>
        <p:nvGraphicFramePr>
          <p:cNvPr id="7172" name="Object 4" descr="formula for coefficient of performance equals useful heat transferred divided by work done">
            <a:extLst>
              <a:ext uri="{FF2B5EF4-FFF2-40B4-BE49-F238E27FC236}">
                <a16:creationId xmlns:a16="http://schemas.microsoft.com/office/drawing/2014/main" id="{2CE3DA7A-FED9-4872-BC37-2D0FA4E7C083}"/>
              </a:ext>
            </a:extLst>
          </p:cNvPr>
          <p:cNvGraphicFramePr>
            <a:graphicFrameLocks noGrp="1" noChangeAspect="1"/>
          </p:cNvGraphicFramePr>
          <p:nvPr>
            <p:ph sz="half" idx="2"/>
            <p:extLst>
              <p:ext uri="{D42A27DB-BD31-4B8C-83A1-F6EECF244321}">
                <p14:modId xmlns:p14="http://schemas.microsoft.com/office/powerpoint/2010/main" val="701242876"/>
              </p:ext>
            </p:extLst>
          </p:nvPr>
        </p:nvGraphicFramePr>
        <p:xfrm>
          <a:off x="1096963" y="4972050"/>
          <a:ext cx="6948487" cy="715963"/>
        </p:xfrm>
        <a:graphic>
          <a:graphicData uri="http://schemas.openxmlformats.org/presentationml/2006/ole">
            <mc:AlternateContent xmlns:mc="http://schemas.openxmlformats.org/markup-compatibility/2006">
              <mc:Choice xmlns:v="urn:schemas-microsoft-com:vml" Requires="v">
                <p:oleObj name="Equation" r:id="rId2" imgW="3454400" imgH="355600" progId="Equation.3">
                  <p:embed/>
                </p:oleObj>
              </mc:Choice>
              <mc:Fallback>
                <p:oleObj name="Equation" r:id="rId2" imgW="3454400" imgH="355600" progId="Equation.3">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963" y="4972050"/>
                        <a:ext cx="6948487" cy="71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798F1-C63A-44B7-8CDB-C17391B2E453}"/>
              </a:ext>
            </a:extLst>
          </p:cNvPr>
          <p:cNvSpPr>
            <a:spLocks noGrp="1"/>
          </p:cNvSpPr>
          <p:nvPr>
            <p:ph type="title"/>
          </p:nvPr>
        </p:nvSpPr>
        <p:spPr>
          <a:xfrm>
            <a:off x="457200" y="-1143000"/>
            <a:ext cx="8229600" cy="1143000"/>
          </a:xfrm>
        </p:spPr>
        <p:txBody>
          <a:bodyPr vert="horz" wrap="square" lIns="91440" tIns="45720" rIns="91440" bIns="45720" numCol="1" anchor="b" anchorCtr="0" compatLnSpc="1">
            <a:prstTxWarp prst="textNoShape">
              <a:avLst/>
            </a:prstTxWarp>
          </a:bodyPr>
          <a:lstStyle/>
          <a:p>
            <a:r>
              <a:rPr lang="en-GB" dirty="0"/>
              <a:t>Heat pump schematic</a:t>
            </a:r>
          </a:p>
        </p:txBody>
      </p:sp>
      <p:sp>
        <p:nvSpPr>
          <p:cNvPr id="20482" name="Text Box 2">
            <a:extLst>
              <a:ext uri="{FF2B5EF4-FFF2-40B4-BE49-F238E27FC236}">
                <a16:creationId xmlns:a16="http://schemas.microsoft.com/office/drawing/2014/main" id="{51AB8146-E7E7-44D7-A38A-782FCDF3DD3C}"/>
              </a:ext>
            </a:extLst>
          </p:cNvPr>
          <p:cNvSpPr txBox="1">
            <a:spLocks noChangeArrowheads="1"/>
          </p:cNvSpPr>
          <p:nvPr/>
        </p:nvSpPr>
        <p:spPr bwMode="auto">
          <a:xfrm>
            <a:off x="323850" y="0"/>
            <a:ext cx="7848600" cy="1800225"/>
          </a:xfrm>
          <a:prstGeom prst="rect">
            <a:avLst/>
          </a:prstGeom>
          <a:noFill/>
          <a:ln w="9525" algn="ctr">
            <a:noFill/>
            <a:miter lim="800000"/>
            <a:headEnd/>
            <a:tailEnd/>
          </a:ln>
          <a:effec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ct val="20000"/>
              </a:spcBef>
              <a:buClr>
                <a:schemeClr val="hlink"/>
              </a:buClr>
              <a:buSzPct val="65000"/>
              <a:buFont typeface="Wingdings" pitchFamily="2" charset="2"/>
              <a:buNone/>
              <a:defRPr/>
            </a:pPr>
            <a:r>
              <a:rPr lang="en-GB" sz="2800">
                <a:effectLst>
                  <a:outerShdw blurRad="38100" dist="38100" dir="2700000" algn="tl">
                    <a:srgbClr val="C0C0C0"/>
                  </a:outerShdw>
                </a:effectLst>
                <a:latin typeface="Tahoma" pitchFamily="34" charset="0"/>
              </a:rPr>
              <a:t>A heat pump is a device that drives a fluid around a process, by which heat is transferred from a cool place to a hot one. This is achieved by applying work!</a:t>
            </a:r>
            <a:endParaRPr lang="en-GB" sz="2800">
              <a:latin typeface="Tahoma" pitchFamily="34" charset="0"/>
            </a:endParaRPr>
          </a:p>
        </p:txBody>
      </p:sp>
      <p:sp>
        <p:nvSpPr>
          <p:cNvPr id="8210" name="Text Box 18">
            <a:extLst>
              <a:ext uri="{FF2B5EF4-FFF2-40B4-BE49-F238E27FC236}">
                <a16:creationId xmlns:a16="http://schemas.microsoft.com/office/drawing/2014/main" id="{C487FF89-2AD7-4751-AA7D-218DC647CFCC}"/>
              </a:ext>
            </a:extLst>
          </p:cNvPr>
          <p:cNvSpPr txBox="1">
            <a:spLocks noChangeArrowheads="1"/>
          </p:cNvSpPr>
          <p:nvPr/>
        </p:nvSpPr>
        <p:spPr bwMode="auto">
          <a:xfrm>
            <a:off x="250825" y="5659438"/>
            <a:ext cx="30972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2800">
                <a:latin typeface="Tahoma" panose="020B0604030504040204" pitchFamily="34" charset="0"/>
              </a:rPr>
              <a:t>Q</a:t>
            </a:r>
            <a:r>
              <a:rPr lang="en-GB" altLang="en-US" sz="2800" baseline="-25000">
                <a:latin typeface="Tahoma" panose="020B0604030504040204" pitchFamily="34" charset="0"/>
              </a:rPr>
              <a:t>high</a:t>
            </a:r>
            <a:r>
              <a:rPr lang="en-GB" altLang="en-US" sz="2800">
                <a:latin typeface="Tahoma" panose="020B0604030504040204" pitchFamily="34" charset="0"/>
              </a:rPr>
              <a:t> – Q</a:t>
            </a:r>
            <a:r>
              <a:rPr lang="en-GB" altLang="en-US" sz="2800" baseline="-25000">
                <a:latin typeface="Tahoma" panose="020B0604030504040204" pitchFamily="34" charset="0"/>
              </a:rPr>
              <a:t>low</a:t>
            </a:r>
            <a:r>
              <a:rPr lang="en-GB" altLang="en-US" sz="2800">
                <a:latin typeface="Tahoma" panose="020B0604030504040204" pitchFamily="34" charset="0"/>
              </a:rPr>
              <a:t> = W</a:t>
            </a:r>
            <a:r>
              <a:rPr lang="en-GB" altLang="en-US" sz="2800" baseline="-25000">
                <a:latin typeface="Tahoma" panose="020B0604030504040204" pitchFamily="34" charset="0"/>
              </a:rPr>
              <a:t>in</a:t>
            </a:r>
            <a:endParaRPr lang="en-GB" altLang="en-US" sz="2800">
              <a:latin typeface="Tahoma" panose="020B0604030504040204" pitchFamily="34" charset="0"/>
            </a:endParaRPr>
          </a:p>
        </p:txBody>
      </p:sp>
      <p:sp>
        <p:nvSpPr>
          <p:cNvPr id="8198" name="Text Box 6">
            <a:extLst>
              <a:ext uri="{FF2B5EF4-FFF2-40B4-BE49-F238E27FC236}">
                <a16:creationId xmlns:a16="http://schemas.microsoft.com/office/drawing/2014/main" id="{7E38B3FB-FBAB-4B74-89C5-7E49D875D042}"/>
              </a:ext>
            </a:extLst>
          </p:cNvPr>
          <p:cNvSpPr txBox="1">
            <a:spLocks noChangeArrowheads="1"/>
          </p:cNvSpPr>
          <p:nvPr/>
        </p:nvSpPr>
        <p:spPr bwMode="auto">
          <a:xfrm>
            <a:off x="827088" y="2349500"/>
            <a:ext cx="108108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800">
                <a:latin typeface="Tahoma" panose="020B0604030504040204" pitchFamily="34" charset="0"/>
              </a:rPr>
              <a:t>Warm</a:t>
            </a:r>
          </a:p>
        </p:txBody>
      </p:sp>
      <p:sp>
        <p:nvSpPr>
          <p:cNvPr id="8195" name="Rectangle 3" descr="warm reservoir symbol">
            <a:extLst>
              <a:ext uri="{FF2B5EF4-FFF2-40B4-BE49-F238E27FC236}">
                <a16:creationId xmlns:a16="http://schemas.microsoft.com/office/drawing/2014/main" id="{8AE3CDD4-8FE2-4ABE-8767-610DA8F93B0E}"/>
              </a:ext>
            </a:extLst>
          </p:cNvPr>
          <p:cNvSpPr>
            <a:spLocks noChangeArrowheads="1"/>
          </p:cNvSpPr>
          <p:nvPr/>
        </p:nvSpPr>
        <p:spPr bwMode="auto">
          <a:xfrm>
            <a:off x="755650" y="2276475"/>
            <a:ext cx="1368425" cy="647700"/>
          </a:xfrm>
          <a:prstGeom prst="rect">
            <a:avLst/>
          </a:prstGeom>
          <a:solidFill>
            <a:schemeClr val="accent1"/>
          </a:solidFill>
          <a:ln w="9525" algn="ctr">
            <a:solidFill>
              <a:schemeClr val="tx1"/>
            </a:solidFill>
            <a:miter lim="800000"/>
            <a:headEnd/>
            <a:tailEnd/>
          </a:ln>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8205" name="Text Box 13">
            <a:extLst>
              <a:ext uri="{FF2B5EF4-FFF2-40B4-BE49-F238E27FC236}">
                <a16:creationId xmlns:a16="http://schemas.microsoft.com/office/drawing/2014/main" id="{889BFEB4-A47C-4C47-9588-673A032AD247}"/>
              </a:ext>
            </a:extLst>
          </p:cNvPr>
          <p:cNvSpPr txBox="1">
            <a:spLocks noChangeArrowheads="1"/>
          </p:cNvSpPr>
          <p:nvPr/>
        </p:nvSpPr>
        <p:spPr bwMode="auto">
          <a:xfrm>
            <a:off x="1547813" y="2997200"/>
            <a:ext cx="10080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2800">
                <a:latin typeface="Tahoma" panose="020B0604030504040204" pitchFamily="34" charset="0"/>
              </a:rPr>
              <a:t>Q</a:t>
            </a:r>
            <a:r>
              <a:rPr lang="en-GB" altLang="en-US" sz="2800" baseline="-25000">
                <a:latin typeface="Tahoma" panose="020B0604030504040204" pitchFamily="34" charset="0"/>
              </a:rPr>
              <a:t>high</a:t>
            </a:r>
            <a:endParaRPr lang="en-GB" altLang="en-US" sz="2800">
              <a:latin typeface="Tahoma" panose="020B0604030504040204" pitchFamily="34" charset="0"/>
            </a:endParaRPr>
          </a:p>
        </p:txBody>
      </p:sp>
      <p:sp>
        <p:nvSpPr>
          <p:cNvPr id="8201" name="Line 9" descr="arrow from heat engine to hot">
            <a:extLst>
              <a:ext uri="{FF2B5EF4-FFF2-40B4-BE49-F238E27FC236}">
                <a16:creationId xmlns:a16="http://schemas.microsoft.com/office/drawing/2014/main" id="{CF86101F-E790-4349-B50E-B55DE43BE9C9}"/>
              </a:ext>
            </a:extLst>
          </p:cNvPr>
          <p:cNvSpPr>
            <a:spLocks noChangeShapeType="1"/>
          </p:cNvSpPr>
          <p:nvPr/>
        </p:nvSpPr>
        <p:spPr bwMode="auto">
          <a:xfrm flipV="1">
            <a:off x="1403350" y="2924175"/>
            <a:ext cx="0" cy="504825"/>
          </a:xfrm>
          <a:prstGeom prst="line">
            <a:avLst/>
          </a:prstGeom>
          <a:noFill/>
          <a:ln w="38100">
            <a:solidFill>
              <a:schemeClr val="tx1"/>
            </a:solidFill>
            <a:round/>
            <a:headEnd/>
            <a:tailEnd type="stealth" w="lg" len="lg"/>
          </a:ln>
          <a:extLst>
            <a:ext uri="{909E8E84-426E-40DD-AFC4-6F175D3DCCD1}">
              <a14:hiddenFill xmlns:a14="http://schemas.microsoft.com/office/drawing/2010/main">
                <a:noFill/>
              </a14:hiddenFill>
            </a:ext>
          </a:extLst>
        </p:spPr>
        <p:txBody>
          <a:bodyPr anchor="ctr">
            <a:spAutoFit/>
          </a:bodyPr>
          <a:lstStyle/>
          <a:p>
            <a:endParaRPr lang="en-GB"/>
          </a:p>
        </p:txBody>
      </p:sp>
      <p:sp>
        <p:nvSpPr>
          <p:cNvPr id="8204" name="Text Box 12">
            <a:extLst>
              <a:ext uri="{FF2B5EF4-FFF2-40B4-BE49-F238E27FC236}">
                <a16:creationId xmlns:a16="http://schemas.microsoft.com/office/drawing/2014/main" id="{76015BEE-749C-4D8D-9818-9701DA364679}"/>
              </a:ext>
            </a:extLst>
          </p:cNvPr>
          <p:cNvSpPr txBox="1">
            <a:spLocks noChangeArrowheads="1"/>
          </p:cNvSpPr>
          <p:nvPr/>
        </p:nvSpPr>
        <p:spPr bwMode="auto">
          <a:xfrm>
            <a:off x="2484438" y="4292600"/>
            <a:ext cx="10080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2800">
                <a:latin typeface="Tahoma" panose="020B0604030504040204" pitchFamily="34" charset="0"/>
              </a:rPr>
              <a:t>W</a:t>
            </a:r>
            <a:r>
              <a:rPr lang="en-GB" altLang="en-US" sz="2800" baseline="-25000">
                <a:latin typeface="Tahoma" panose="020B0604030504040204" pitchFamily="34" charset="0"/>
              </a:rPr>
              <a:t>in</a:t>
            </a:r>
            <a:endParaRPr lang="en-GB" altLang="en-US" sz="2800">
              <a:latin typeface="Tahoma" panose="020B0604030504040204" pitchFamily="34" charset="0"/>
            </a:endParaRPr>
          </a:p>
        </p:txBody>
      </p:sp>
      <p:sp>
        <p:nvSpPr>
          <p:cNvPr id="8196" name="Oval 4" descr="heat engine symbol">
            <a:extLst>
              <a:ext uri="{FF2B5EF4-FFF2-40B4-BE49-F238E27FC236}">
                <a16:creationId xmlns:a16="http://schemas.microsoft.com/office/drawing/2014/main" id="{612B3574-0AB4-41A4-AA46-6ADAED9C9DC5}"/>
              </a:ext>
            </a:extLst>
          </p:cNvPr>
          <p:cNvSpPr>
            <a:spLocks noChangeArrowheads="1"/>
          </p:cNvSpPr>
          <p:nvPr/>
        </p:nvSpPr>
        <p:spPr bwMode="auto">
          <a:xfrm>
            <a:off x="900113" y="3429000"/>
            <a:ext cx="1081087" cy="1081088"/>
          </a:xfrm>
          <a:prstGeom prst="ellipse">
            <a:avLst/>
          </a:prstGeom>
          <a:solidFill>
            <a:schemeClr val="accent1"/>
          </a:solidFill>
          <a:ln w="9525" algn="ctr">
            <a:solidFill>
              <a:schemeClr val="tx1"/>
            </a:solidFill>
            <a:round/>
            <a:headEnd/>
            <a:tailEnd/>
          </a:ln>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8203" name="AutoShape 11" descr="shaft work rotation symbol">
            <a:extLst>
              <a:ext uri="{FF2B5EF4-FFF2-40B4-BE49-F238E27FC236}">
                <a16:creationId xmlns:a16="http://schemas.microsoft.com/office/drawing/2014/main" id="{A96EEAA0-AD1B-4411-97B4-EB6A4CCE62A5}"/>
              </a:ext>
            </a:extLst>
          </p:cNvPr>
          <p:cNvSpPr>
            <a:spLocks noChangeArrowheads="1"/>
          </p:cNvSpPr>
          <p:nvPr/>
        </p:nvSpPr>
        <p:spPr bwMode="auto">
          <a:xfrm>
            <a:off x="2700338" y="3644900"/>
            <a:ext cx="360362" cy="649288"/>
          </a:xfrm>
          <a:prstGeom prst="curvedLeftArrow">
            <a:avLst>
              <a:gd name="adj1" fmla="val 23790"/>
              <a:gd name="adj2" fmla="val 66081"/>
              <a:gd name="adj3" fmla="val 39648"/>
            </a:avLst>
          </a:prstGeom>
          <a:solidFill>
            <a:schemeClr val="accent1"/>
          </a:solidFill>
          <a:ln w="9525">
            <a:solidFill>
              <a:schemeClr val="tx1"/>
            </a:solidFill>
            <a:miter lim="800000"/>
            <a:headEnd/>
            <a:tailEnd/>
          </a:ln>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8206" name="Text Box 14">
            <a:extLst>
              <a:ext uri="{FF2B5EF4-FFF2-40B4-BE49-F238E27FC236}">
                <a16:creationId xmlns:a16="http://schemas.microsoft.com/office/drawing/2014/main" id="{485F4F02-0DEC-44F9-BBA0-0AA02A375E0D}"/>
              </a:ext>
            </a:extLst>
          </p:cNvPr>
          <p:cNvSpPr txBox="1">
            <a:spLocks noChangeArrowheads="1"/>
          </p:cNvSpPr>
          <p:nvPr/>
        </p:nvSpPr>
        <p:spPr bwMode="auto">
          <a:xfrm>
            <a:off x="1547813" y="4508500"/>
            <a:ext cx="10080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2800">
                <a:latin typeface="Tahoma" panose="020B0604030504040204" pitchFamily="34" charset="0"/>
              </a:rPr>
              <a:t>Q</a:t>
            </a:r>
            <a:r>
              <a:rPr lang="en-GB" altLang="en-US" sz="2800" baseline="-25000">
                <a:latin typeface="Tahoma" panose="020B0604030504040204" pitchFamily="34" charset="0"/>
              </a:rPr>
              <a:t>low</a:t>
            </a:r>
            <a:endParaRPr lang="en-GB" altLang="en-US" sz="2800">
              <a:latin typeface="Tahoma" panose="020B0604030504040204" pitchFamily="34" charset="0"/>
            </a:endParaRPr>
          </a:p>
        </p:txBody>
      </p:sp>
      <p:sp>
        <p:nvSpPr>
          <p:cNvPr id="8200" name="Line 8" descr="arrow from cool to heat engine">
            <a:extLst>
              <a:ext uri="{FF2B5EF4-FFF2-40B4-BE49-F238E27FC236}">
                <a16:creationId xmlns:a16="http://schemas.microsoft.com/office/drawing/2014/main" id="{1DC4A7C0-C731-4095-9C90-D40E6C20F7C6}"/>
              </a:ext>
            </a:extLst>
          </p:cNvPr>
          <p:cNvSpPr>
            <a:spLocks noChangeShapeType="1"/>
          </p:cNvSpPr>
          <p:nvPr/>
        </p:nvSpPr>
        <p:spPr bwMode="auto">
          <a:xfrm flipV="1">
            <a:off x="1403350" y="4508500"/>
            <a:ext cx="0" cy="433388"/>
          </a:xfrm>
          <a:prstGeom prst="line">
            <a:avLst/>
          </a:prstGeom>
          <a:noFill/>
          <a:ln w="38100">
            <a:solidFill>
              <a:schemeClr val="tx1"/>
            </a:solidFill>
            <a:round/>
            <a:headEnd/>
            <a:tailEnd type="stealth" w="lg" len="lg"/>
          </a:ln>
          <a:extLst>
            <a:ext uri="{909E8E84-426E-40DD-AFC4-6F175D3DCCD1}">
              <a14:hiddenFill xmlns:a14="http://schemas.microsoft.com/office/drawing/2010/main">
                <a:noFill/>
              </a14:hiddenFill>
            </a:ext>
          </a:extLst>
        </p:spPr>
        <p:txBody>
          <a:bodyPr anchor="ctr">
            <a:spAutoFit/>
          </a:bodyPr>
          <a:lstStyle/>
          <a:p>
            <a:endParaRPr lang="en-GB"/>
          </a:p>
        </p:txBody>
      </p:sp>
      <p:sp>
        <p:nvSpPr>
          <p:cNvPr id="8199" name="Text Box 7">
            <a:extLst>
              <a:ext uri="{FF2B5EF4-FFF2-40B4-BE49-F238E27FC236}">
                <a16:creationId xmlns:a16="http://schemas.microsoft.com/office/drawing/2014/main" id="{ED8B978A-180E-445D-BDF7-C8900B64E134}"/>
              </a:ext>
            </a:extLst>
          </p:cNvPr>
          <p:cNvSpPr txBox="1">
            <a:spLocks noChangeArrowheads="1"/>
          </p:cNvSpPr>
          <p:nvPr/>
        </p:nvSpPr>
        <p:spPr bwMode="auto">
          <a:xfrm>
            <a:off x="827088" y="5084763"/>
            <a:ext cx="10810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800">
                <a:latin typeface="Tahoma" panose="020B0604030504040204" pitchFamily="34" charset="0"/>
              </a:rPr>
              <a:t>Cool</a:t>
            </a:r>
          </a:p>
        </p:txBody>
      </p:sp>
      <p:sp>
        <p:nvSpPr>
          <p:cNvPr id="8197" name="Rectangle 5" descr="cool reservoir symbol">
            <a:extLst>
              <a:ext uri="{FF2B5EF4-FFF2-40B4-BE49-F238E27FC236}">
                <a16:creationId xmlns:a16="http://schemas.microsoft.com/office/drawing/2014/main" id="{73FECDEA-B185-4B36-88BD-9C2599A7711E}"/>
              </a:ext>
            </a:extLst>
          </p:cNvPr>
          <p:cNvSpPr>
            <a:spLocks noChangeArrowheads="1"/>
          </p:cNvSpPr>
          <p:nvPr/>
        </p:nvSpPr>
        <p:spPr bwMode="auto">
          <a:xfrm>
            <a:off x="755650" y="4941888"/>
            <a:ext cx="1368425" cy="647700"/>
          </a:xfrm>
          <a:prstGeom prst="rect">
            <a:avLst/>
          </a:prstGeom>
          <a:solidFill>
            <a:schemeClr val="accent1"/>
          </a:solidFill>
          <a:ln w="9525" algn="ctr">
            <a:solidFill>
              <a:schemeClr val="tx1"/>
            </a:solidFill>
            <a:miter lim="800000"/>
            <a:headEnd/>
            <a:tailEnd/>
          </a:ln>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8202" name="Line 10" descr="shaft symbol">
            <a:extLst>
              <a:ext uri="{FF2B5EF4-FFF2-40B4-BE49-F238E27FC236}">
                <a16:creationId xmlns:a16="http://schemas.microsoft.com/office/drawing/2014/main" id="{E15B874E-4DDA-4A0B-813A-13CE015160CD}"/>
              </a:ext>
            </a:extLst>
          </p:cNvPr>
          <p:cNvSpPr>
            <a:spLocks noChangeShapeType="1"/>
          </p:cNvSpPr>
          <p:nvPr/>
        </p:nvSpPr>
        <p:spPr bwMode="auto">
          <a:xfrm>
            <a:off x="1979613" y="3933825"/>
            <a:ext cx="122396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nchor="ctr">
            <a:spAutoFit/>
          </a:bodyPr>
          <a:lstStyle/>
          <a:p>
            <a:endParaRPr lang="en-GB"/>
          </a:p>
        </p:txBody>
      </p:sp>
      <p:pic>
        <p:nvPicPr>
          <p:cNvPr id="8207" name="Picture 15" descr="schematic showing the refrigeration cycle: evaporator, compressor, condenser, throttle">
            <a:extLst>
              <a:ext uri="{FF2B5EF4-FFF2-40B4-BE49-F238E27FC236}">
                <a16:creationId xmlns:a16="http://schemas.microsoft.com/office/drawing/2014/main" id="{F779958B-46B6-413C-AC38-E740F98992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2500" y="1346200"/>
            <a:ext cx="4899025" cy="482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8208" name="Text Box 16">
            <a:extLst>
              <a:ext uri="{FF2B5EF4-FFF2-40B4-BE49-F238E27FC236}">
                <a16:creationId xmlns:a16="http://schemas.microsoft.com/office/drawing/2014/main" id="{A0652AFE-E974-4DE2-AD40-325DF2CD754A}"/>
              </a:ext>
            </a:extLst>
          </p:cNvPr>
          <p:cNvSpPr txBox="1">
            <a:spLocks noChangeArrowheads="1"/>
          </p:cNvSpPr>
          <p:nvPr/>
        </p:nvSpPr>
        <p:spPr bwMode="auto">
          <a:xfrm>
            <a:off x="4567238" y="2276475"/>
            <a:ext cx="295751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800">
                <a:solidFill>
                  <a:srgbClr val="000000"/>
                </a:solidFill>
                <a:latin typeface="Tahoma" panose="020B0604030504040204" pitchFamily="34" charset="0"/>
              </a:rPr>
              <a:t>Condenser, p high, T high</a:t>
            </a:r>
          </a:p>
        </p:txBody>
      </p:sp>
      <p:sp>
        <p:nvSpPr>
          <p:cNvPr id="8209" name="Text Box 17">
            <a:extLst>
              <a:ext uri="{FF2B5EF4-FFF2-40B4-BE49-F238E27FC236}">
                <a16:creationId xmlns:a16="http://schemas.microsoft.com/office/drawing/2014/main" id="{B612DED9-1E56-4934-9D5B-6E631F30277A}"/>
              </a:ext>
            </a:extLst>
          </p:cNvPr>
          <p:cNvSpPr txBox="1">
            <a:spLocks noChangeArrowheads="1"/>
          </p:cNvSpPr>
          <p:nvPr/>
        </p:nvSpPr>
        <p:spPr bwMode="auto">
          <a:xfrm>
            <a:off x="4284663" y="5805488"/>
            <a:ext cx="32400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800">
                <a:solidFill>
                  <a:srgbClr val="000000"/>
                </a:solidFill>
                <a:latin typeface="Tahoma" panose="020B0604030504040204" pitchFamily="34" charset="0"/>
              </a:rPr>
              <a:t>Evaporator, p low, T low</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2964</TotalTime>
  <Words>438</Words>
  <Application>Microsoft Office PowerPoint</Application>
  <PresentationFormat>On-screen Show (4:3)</PresentationFormat>
  <Paragraphs>38</Paragraphs>
  <Slides>5</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0" baseType="lpstr">
      <vt:lpstr>Arial</vt:lpstr>
      <vt:lpstr>Tahoma</vt:lpstr>
      <vt:lpstr>Wingdings</vt:lpstr>
      <vt:lpstr>Default Design</vt:lpstr>
      <vt:lpstr>Equation</vt:lpstr>
      <vt:lpstr>Chapter 2</vt:lpstr>
      <vt:lpstr>Chapter 2.1: Refrigeration</vt:lpstr>
      <vt:lpstr>Learning outcomes -refrigeration</vt:lpstr>
      <vt:lpstr>Heat pumps and refrigerators</vt:lpstr>
      <vt:lpstr>Heat pump schematic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Giddings Donald</dc:creator>
  <cp:lastModifiedBy>Donald Giddings (staff)</cp:lastModifiedBy>
  <cp:revision>129</cp:revision>
  <cp:lastPrinted>1601-01-01T00:00:00Z</cp:lastPrinted>
  <dcterms:created xsi:type="dcterms:W3CDTF">1601-01-01T00:00:00Z</dcterms:created>
  <dcterms:modified xsi:type="dcterms:W3CDTF">2022-10-07T11:31:11Z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