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1" r:id="rId3"/>
    <p:sldId id="299" r:id="rId4"/>
    <p:sldId id="322" r:id="rId5"/>
    <p:sldId id="268" r:id="rId6"/>
    <p:sldId id="30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DA4D"/>
    <a:srgbClr val="FCD0F4"/>
    <a:srgbClr val="F5EC3B"/>
    <a:srgbClr val="3CEBF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CB60F7-C09A-4ED5-9CF8-2E7FBB5B0FD0}"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2A44D-5370-42F7-AD0E-446B598154AF}" type="slidenum">
              <a:rPr lang="en-GB" smtClean="0"/>
              <a:t>‹#›</a:t>
            </a:fld>
            <a:endParaRPr lang="en-GB"/>
          </a:p>
        </p:txBody>
      </p:sp>
    </p:spTree>
    <p:extLst>
      <p:ext uri="{BB962C8B-B14F-4D97-AF65-F5344CB8AC3E}">
        <p14:creationId xmlns:p14="http://schemas.microsoft.com/office/powerpoint/2010/main" val="337821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CB60F7-C09A-4ED5-9CF8-2E7FBB5B0FD0}"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2A44D-5370-42F7-AD0E-446B598154AF}" type="slidenum">
              <a:rPr lang="en-GB" smtClean="0"/>
              <a:t>‹#›</a:t>
            </a:fld>
            <a:endParaRPr lang="en-GB"/>
          </a:p>
        </p:txBody>
      </p:sp>
    </p:spTree>
    <p:extLst>
      <p:ext uri="{BB962C8B-B14F-4D97-AF65-F5344CB8AC3E}">
        <p14:creationId xmlns:p14="http://schemas.microsoft.com/office/powerpoint/2010/main" val="187687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CB60F7-C09A-4ED5-9CF8-2E7FBB5B0FD0}"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2A44D-5370-42F7-AD0E-446B598154AF}" type="slidenum">
              <a:rPr lang="en-GB" smtClean="0"/>
              <a:t>‹#›</a:t>
            </a:fld>
            <a:endParaRPr lang="en-GB"/>
          </a:p>
        </p:txBody>
      </p:sp>
    </p:spTree>
    <p:extLst>
      <p:ext uri="{BB962C8B-B14F-4D97-AF65-F5344CB8AC3E}">
        <p14:creationId xmlns:p14="http://schemas.microsoft.com/office/powerpoint/2010/main" val="346920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CB60F7-C09A-4ED5-9CF8-2E7FBB5B0FD0}"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2A44D-5370-42F7-AD0E-446B598154AF}" type="slidenum">
              <a:rPr lang="en-GB" smtClean="0"/>
              <a:t>‹#›</a:t>
            </a:fld>
            <a:endParaRPr lang="en-GB"/>
          </a:p>
        </p:txBody>
      </p:sp>
    </p:spTree>
    <p:extLst>
      <p:ext uri="{BB962C8B-B14F-4D97-AF65-F5344CB8AC3E}">
        <p14:creationId xmlns:p14="http://schemas.microsoft.com/office/powerpoint/2010/main" val="281263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CB60F7-C09A-4ED5-9CF8-2E7FBB5B0FD0}"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2A44D-5370-42F7-AD0E-446B598154AF}" type="slidenum">
              <a:rPr lang="en-GB" smtClean="0"/>
              <a:t>‹#›</a:t>
            </a:fld>
            <a:endParaRPr lang="en-GB"/>
          </a:p>
        </p:txBody>
      </p:sp>
    </p:spTree>
    <p:extLst>
      <p:ext uri="{BB962C8B-B14F-4D97-AF65-F5344CB8AC3E}">
        <p14:creationId xmlns:p14="http://schemas.microsoft.com/office/powerpoint/2010/main" val="372462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CB60F7-C09A-4ED5-9CF8-2E7FBB5B0FD0}"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22A44D-5370-42F7-AD0E-446B598154AF}" type="slidenum">
              <a:rPr lang="en-GB" smtClean="0"/>
              <a:t>‹#›</a:t>
            </a:fld>
            <a:endParaRPr lang="en-GB"/>
          </a:p>
        </p:txBody>
      </p:sp>
    </p:spTree>
    <p:extLst>
      <p:ext uri="{BB962C8B-B14F-4D97-AF65-F5344CB8AC3E}">
        <p14:creationId xmlns:p14="http://schemas.microsoft.com/office/powerpoint/2010/main" val="396478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CB60F7-C09A-4ED5-9CF8-2E7FBB5B0FD0}" type="datetimeFigureOut">
              <a:rPr lang="en-GB" smtClean="0"/>
              <a:t>25/01/2024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22A44D-5370-42F7-AD0E-446B598154AF}" type="slidenum">
              <a:rPr lang="en-GB" smtClean="0"/>
              <a:t>‹#›</a:t>
            </a:fld>
            <a:endParaRPr lang="en-GB"/>
          </a:p>
        </p:txBody>
      </p:sp>
    </p:spTree>
    <p:extLst>
      <p:ext uri="{BB962C8B-B14F-4D97-AF65-F5344CB8AC3E}">
        <p14:creationId xmlns:p14="http://schemas.microsoft.com/office/powerpoint/2010/main" val="310236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CB60F7-C09A-4ED5-9CF8-2E7FBB5B0FD0}" type="datetimeFigureOut">
              <a:rPr lang="en-GB" smtClean="0"/>
              <a:t>25/01/2024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22A44D-5370-42F7-AD0E-446B598154AF}" type="slidenum">
              <a:rPr lang="en-GB" smtClean="0"/>
              <a:t>‹#›</a:t>
            </a:fld>
            <a:endParaRPr lang="en-GB"/>
          </a:p>
        </p:txBody>
      </p:sp>
    </p:spTree>
    <p:extLst>
      <p:ext uri="{BB962C8B-B14F-4D97-AF65-F5344CB8AC3E}">
        <p14:creationId xmlns:p14="http://schemas.microsoft.com/office/powerpoint/2010/main" val="162826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B60F7-C09A-4ED5-9CF8-2E7FBB5B0FD0}" type="datetimeFigureOut">
              <a:rPr lang="en-GB" smtClean="0"/>
              <a:t>25/01/2024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22A44D-5370-42F7-AD0E-446B598154AF}" type="slidenum">
              <a:rPr lang="en-GB" smtClean="0"/>
              <a:t>‹#›</a:t>
            </a:fld>
            <a:endParaRPr lang="en-GB"/>
          </a:p>
        </p:txBody>
      </p:sp>
    </p:spTree>
    <p:extLst>
      <p:ext uri="{BB962C8B-B14F-4D97-AF65-F5344CB8AC3E}">
        <p14:creationId xmlns:p14="http://schemas.microsoft.com/office/powerpoint/2010/main" val="411488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CB60F7-C09A-4ED5-9CF8-2E7FBB5B0FD0}"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22A44D-5370-42F7-AD0E-446B598154AF}" type="slidenum">
              <a:rPr lang="en-GB" smtClean="0"/>
              <a:t>‹#›</a:t>
            </a:fld>
            <a:endParaRPr lang="en-GB"/>
          </a:p>
        </p:txBody>
      </p:sp>
    </p:spTree>
    <p:extLst>
      <p:ext uri="{BB962C8B-B14F-4D97-AF65-F5344CB8AC3E}">
        <p14:creationId xmlns:p14="http://schemas.microsoft.com/office/powerpoint/2010/main" val="308941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CB60F7-C09A-4ED5-9CF8-2E7FBB5B0FD0}"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22A44D-5370-42F7-AD0E-446B598154AF}" type="slidenum">
              <a:rPr lang="en-GB" smtClean="0"/>
              <a:t>‹#›</a:t>
            </a:fld>
            <a:endParaRPr lang="en-GB"/>
          </a:p>
        </p:txBody>
      </p:sp>
    </p:spTree>
    <p:extLst>
      <p:ext uri="{BB962C8B-B14F-4D97-AF65-F5344CB8AC3E}">
        <p14:creationId xmlns:p14="http://schemas.microsoft.com/office/powerpoint/2010/main" val="225100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B60F7-C09A-4ED5-9CF8-2E7FBB5B0FD0}" type="datetimeFigureOut">
              <a:rPr lang="en-GB" smtClean="0"/>
              <a:t>25/01/2024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2A44D-5370-42F7-AD0E-446B598154AF}" type="slidenum">
              <a:rPr lang="en-GB" smtClean="0"/>
              <a:t>‹#›</a:t>
            </a:fld>
            <a:endParaRPr lang="en-GB"/>
          </a:p>
        </p:txBody>
      </p:sp>
    </p:spTree>
    <p:extLst>
      <p:ext uri="{BB962C8B-B14F-4D97-AF65-F5344CB8AC3E}">
        <p14:creationId xmlns:p14="http://schemas.microsoft.com/office/powerpoint/2010/main" val="3136126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461" y="2235200"/>
            <a:ext cx="9144000" cy="2387600"/>
          </a:xfrm>
        </p:spPr>
        <p:txBody>
          <a:bodyPr>
            <a:normAutofit fontScale="90000"/>
          </a:bodyPr>
          <a:lstStyle/>
          <a:p>
            <a:r>
              <a:rPr lang="en-GB" dirty="0">
                <a:highlight>
                  <a:srgbClr val="4ADA4D"/>
                </a:highlight>
              </a:rPr>
              <a:t>Compressible flow and turbomachinery</a:t>
            </a:r>
            <a:br>
              <a:rPr lang="en-GB" dirty="0"/>
            </a:br>
            <a:r>
              <a:rPr lang="en-GB" dirty="0"/>
              <a:t>and guest content:</a:t>
            </a:r>
            <a:br>
              <a:rPr lang="en-GB" dirty="0"/>
            </a:br>
            <a:r>
              <a:rPr lang="en-GB" dirty="0"/>
              <a:t>nuclear power generation</a:t>
            </a:r>
          </a:p>
        </p:txBody>
      </p:sp>
    </p:spTree>
    <p:extLst>
      <p:ext uri="{BB962C8B-B14F-4D97-AF65-F5344CB8AC3E}">
        <p14:creationId xmlns:p14="http://schemas.microsoft.com/office/powerpoint/2010/main" val="185978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rawing of a military tank&#10;&#10;Description automatically generated with medium confidence">
            <a:extLst>
              <a:ext uri="{FF2B5EF4-FFF2-40B4-BE49-F238E27FC236}">
                <a16:creationId xmlns:a16="http://schemas.microsoft.com/office/drawing/2014/main" id="{1A762091-745D-480B-A204-C248FBF7832A}"/>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18679" b="6321"/>
          <a:stretch/>
        </p:blipFill>
        <p:spPr>
          <a:xfrm>
            <a:off x="20" y="10"/>
            <a:ext cx="12191981" cy="6857990"/>
          </a:xfrm>
          <a:prstGeom prst="rect">
            <a:avLst/>
          </a:prstGeom>
        </p:spPr>
      </p:pic>
      <p:sp>
        <p:nvSpPr>
          <p:cNvPr id="8" name="TextBox 7">
            <a:extLst>
              <a:ext uri="{FF2B5EF4-FFF2-40B4-BE49-F238E27FC236}">
                <a16:creationId xmlns:a16="http://schemas.microsoft.com/office/drawing/2014/main" id="{08D85CCD-549F-4D18-9A0C-E16BCF2A3C54}"/>
              </a:ext>
            </a:extLst>
          </p:cNvPr>
          <p:cNvSpPr txBox="1"/>
          <p:nvPr/>
        </p:nvSpPr>
        <p:spPr>
          <a:xfrm>
            <a:off x="838344" y="2013625"/>
            <a:ext cx="4614759" cy="416333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solidFill>
                  <a:srgbClr val="FFFFFF"/>
                </a:solidFill>
              </a:rPr>
              <a:t>Fluid compressed, fluid heated, fluid expanded, all in contained annular axisymmetric channel with aerodynamic flow components.</a:t>
            </a:r>
          </a:p>
          <a:p>
            <a:pPr indent="-228600">
              <a:lnSpc>
                <a:spcPct val="90000"/>
              </a:lnSpc>
              <a:spcAft>
                <a:spcPts val="600"/>
              </a:spcAft>
              <a:buFont typeface="Arial" panose="020B0604020202020204" pitchFamily="34" charset="0"/>
              <a:buChar char="•"/>
            </a:pPr>
            <a:r>
              <a:rPr lang="en-US" sz="2000" dirty="0">
                <a:solidFill>
                  <a:srgbClr val="FFFFFF"/>
                </a:solidFill>
              </a:rPr>
              <a:t>High velocity is likely and compressible flow must be considered.</a:t>
            </a:r>
          </a:p>
          <a:p>
            <a:pPr indent="-228600">
              <a:lnSpc>
                <a:spcPct val="90000"/>
              </a:lnSpc>
              <a:spcAft>
                <a:spcPts val="600"/>
              </a:spcAft>
              <a:buFont typeface="Arial" panose="020B0604020202020204" pitchFamily="34" charset="0"/>
              <a:buChar char="•"/>
            </a:pPr>
            <a:r>
              <a:rPr lang="en-US" sz="2000" dirty="0">
                <a:solidFill>
                  <a:srgbClr val="FFFFFF"/>
                </a:solidFill>
              </a:rPr>
              <a:t>Turbines produce power; nuclear power is visited briefly as a ‘guest’ lecture.</a:t>
            </a:r>
          </a:p>
        </p:txBody>
      </p:sp>
      <p:pic>
        <p:nvPicPr>
          <p:cNvPr id="7" name="Picture 6" descr="A picture containing gun, weapon&#10;&#10;Description automatically generated">
            <a:extLst>
              <a:ext uri="{FF2B5EF4-FFF2-40B4-BE49-F238E27FC236}">
                <a16:creationId xmlns:a16="http://schemas.microsoft.com/office/drawing/2014/main" id="{E4CEC525-3CBF-4621-9F68-534184E37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 r="5867" b="1"/>
          <a:stretch/>
        </p:blipFill>
        <p:spPr>
          <a:xfrm>
            <a:off x="4835246" y="264754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302288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Structure</a:t>
            </a:r>
          </a:p>
        </p:txBody>
      </p:sp>
      <p:sp>
        <p:nvSpPr>
          <p:cNvPr id="3" name="Content Placeholder 2"/>
          <p:cNvSpPr>
            <a:spLocks noGrp="1"/>
          </p:cNvSpPr>
          <p:nvPr>
            <p:ph idx="1"/>
          </p:nvPr>
        </p:nvSpPr>
        <p:spPr>
          <a:xfrm>
            <a:off x="386366" y="1275008"/>
            <a:ext cx="11346288" cy="5582992"/>
          </a:xfrm>
        </p:spPr>
        <p:txBody>
          <a:bodyPr>
            <a:normAutofit lnSpcReduction="10000"/>
          </a:bodyPr>
          <a:lstStyle/>
          <a:p>
            <a:r>
              <a:rPr lang="en-GB" b="1" dirty="0"/>
              <a:t>Aim</a:t>
            </a:r>
            <a:r>
              <a:rPr lang="en-GB" dirty="0"/>
              <a:t>: explore the nature of turbomachines and compressible flow to gain a practical understanding of the connection of thermodynamics and fluid mechanics within mechanical power transformations.</a:t>
            </a:r>
          </a:p>
          <a:p>
            <a:r>
              <a:rPr lang="en-GB" b="1" dirty="0"/>
              <a:t>Objectives</a:t>
            </a:r>
            <a:r>
              <a:rPr lang="en-GB" dirty="0"/>
              <a:t>: </a:t>
            </a:r>
          </a:p>
          <a:p>
            <a:pPr lvl="1"/>
            <a:r>
              <a:rPr lang="en-GB" dirty="0">
                <a:solidFill>
                  <a:schemeClr val="accent6">
                    <a:lumMod val="75000"/>
                  </a:schemeClr>
                </a:solidFill>
              </a:rPr>
              <a:t>connection of this section with previous study in </a:t>
            </a:r>
            <a:r>
              <a:rPr lang="en-GB" dirty="0" err="1">
                <a:solidFill>
                  <a:schemeClr val="accent6">
                    <a:lumMod val="75000"/>
                  </a:schemeClr>
                </a:solidFill>
              </a:rPr>
              <a:t>thermofluids</a:t>
            </a:r>
            <a:r>
              <a:rPr lang="en-GB" dirty="0">
                <a:solidFill>
                  <a:schemeClr val="accent6">
                    <a:lumMod val="75000"/>
                  </a:schemeClr>
                </a:solidFill>
              </a:rPr>
              <a:t>; </a:t>
            </a:r>
          </a:p>
          <a:p>
            <a:pPr lvl="1"/>
            <a:r>
              <a:rPr lang="en-GB" dirty="0"/>
              <a:t>effects of compressible flow within turbo compressors and turbines; </a:t>
            </a:r>
          </a:p>
          <a:p>
            <a:pPr lvl="1"/>
            <a:r>
              <a:rPr lang="en-GB" dirty="0"/>
              <a:t>normal and oblique shocks; </a:t>
            </a:r>
          </a:p>
          <a:p>
            <a:pPr lvl="1"/>
            <a:r>
              <a:rPr lang="en-GB" dirty="0"/>
              <a:t>Prandtl-Meyer waves; </a:t>
            </a:r>
          </a:p>
          <a:p>
            <a:pPr lvl="1"/>
            <a:r>
              <a:rPr lang="en-GB" dirty="0"/>
              <a:t>develop the Euler turbine equation and describe the connection with reaction; </a:t>
            </a:r>
          </a:p>
          <a:p>
            <a:pPr lvl="1"/>
            <a:r>
              <a:rPr lang="en-GB" dirty="0"/>
              <a:t>velocity diagram methodology; </a:t>
            </a:r>
          </a:p>
          <a:p>
            <a:pPr lvl="1"/>
            <a:r>
              <a:rPr lang="en-GB" dirty="0"/>
              <a:t>flow in axial turbomachines with analysis of the velocity and reaction; </a:t>
            </a:r>
          </a:p>
          <a:p>
            <a:pPr lvl="1"/>
            <a:r>
              <a:rPr lang="en-GB" dirty="0">
                <a:solidFill>
                  <a:schemeClr val="bg1">
                    <a:lumMod val="65000"/>
                  </a:schemeClr>
                </a:solidFill>
              </a:rPr>
              <a:t>overview of radial flow turbomachines and the variation of the analysis from axial flow machines; </a:t>
            </a:r>
          </a:p>
          <a:p>
            <a:pPr lvl="1"/>
            <a:r>
              <a:rPr lang="en-GB" dirty="0">
                <a:solidFill>
                  <a:schemeClr val="bg1">
                    <a:lumMod val="65000"/>
                  </a:schemeClr>
                </a:solidFill>
              </a:rPr>
              <a:t>introduction to nuclear power.</a:t>
            </a:r>
          </a:p>
        </p:txBody>
      </p:sp>
    </p:spTree>
    <p:extLst>
      <p:ext uri="{BB962C8B-B14F-4D97-AF65-F5344CB8AC3E}">
        <p14:creationId xmlns:p14="http://schemas.microsoft.com/office/powerpoint/2010/main" val="258995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EC668-8E39-481D-9C33-3F2AD2DD5C9C}"/>
              </a:ext>
            </a:extLst>
          </p:cNvPr>
          <p:cNvSpPr>
            <a:spLocks noGrp="1"/>
          </p:cNvSpPr>
          <p:nvPr>
            <p:ph type="title"/>
          </p:nvPr>
        </p:nvSpPr>
        <p:spPr>
          <a:xfrm>
            <a:off x="6732755" y="70338"/>
            <a:ext cx="4840010" cy="1209822"/>
          </a:xfrm>
        </p:spPr>
        <p:txBody>
          <a:bodyPr vert="horz" lIns="91440" tIns="45720" rIns="91440" bIns="45720" rtlCol="0" anchor="ctr">
            <a:normAutofit fontScale="90000"/>
          </a:bodyPr>
          <a:lstStyle/>
          <a:p>
            <a:r>
              <a:rPr lang="en-US"/>
              <a:t>Supported case study</a:t>
            </a:r>
            <a:endParaRPr lang="en-US" dirty="0"/>
          </a:p>
        </p:txBody>
      </p:sp>
      <p:pic>
        <p:nvPicPr>
          <p:cNvPr id="4" name="Content Placeholder 3">
            <a:extLst>
              <a:ext uri="{FF2B5EF4-FFF2-40B4-BE49-F238E27FC236}">
                <a16:creationId xmlns:a16="http://schemas.microsoft.com/office/drawing/2014/main" id="{B3DD5936-1841-44D9-9836-4DC033A2CCCA}"/>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8554" r="45738"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p:spPr>
      </p:pic>
      <p:sp>
        <p:nvSpPr>
          <p:cNvPr id="5" name="TextBox 4">
            <a:extLst>
              <a:ext uri="{FF2B5EF4-FFF2-40B4-BE49-F238E27FC236}">
                <a16:creationId xmlns:a16="http://schemas.microsoft.com/office/drawing/2014/main" id="{6D403A39-1CF9-41B9-B337-E0ECBC27737A}"/>
              </a:ext>
            </a:extLst>
          </p:cNvPr>
          <p:cNvSpPr txBox="1"/>
          <p:nvPr/>
        </p:nvSpPr>
        <p:spPr>
          <a:xfrm>
            <a:off x="6513788" y="1350498"/>
            <a:ext cx="4840010" cy="54371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effectLst/>
              </a:rPr>
              <a:t>A </a:t>
            </a:r>
            <a:r>
              <a:rPr lang="en-US" sz="2000" dirty="0" err="1">
                <a:effectLst/>
              </a:rPr>
              <a:t>CFD</a:t>
            </a:r>
            <a:r>
              <a:rPr lang="en-US" sz="2000" dirty="0">
                <a:effectLst/>
              </a:rPr>
              <a:t> case will be provided with two basically solved compressible flow cases</a:t>
            </a:r>
            <a:r>
              <a:rPr lang="en-US" sz="2000">
                <a:effectLst/>
              </a:rPr>
              <a:t>.  A guided </a:t>
            </a:r>
            <a:r>
              <a:rPr lang="en-US" sz="2000" dirty="0">
                <a:effectLst/>
              </a:rPr>
              <a:t>task </a:t>
            </a:r>
            <a:r>
              <a:rPr lang="en-US" sz="2000">
                <a:effectLst/>
              </a:rPr>
              <a:t>will derive </a:t>
            </a:r>
            <a:r>
              <a:rPr lang="en-US" sz="2000" dirty="0">
                <a:effectLst/>
              </a:rPr>
              <a:t>explanations of what is seen in the models by extracting data using the post processing tools in Fluent, followed by offering explanations of the observations according to compressible flow theory and detailing effects that the compressible flow will have if encountered in turbine and compressor </a:t>
            </a:r>
            <a:r>
              <a:rPr lang="en-US" sz="2000">
                <a:effectLst/>
              </a:rPr>
              <a:t>flows.</a:t>
            </a:r>
          </a:p>
          <a:p>
            <a:pPr indent="-228600">
              <a:lnSpc>
                <a:spcPct val="90000"/>
              </a:lnSpc>
              <a:spcAft>
                <a:spcPts val="600"/>
              </a:spcAft>
              <a:buFont typeface="Arial" panose="020B0604020202020204" pitchFamily="34" charset="0"/>
              <a:buChar char="•"/>
            </a:pPr>
            <a:r>
              <a:rPr lang="en-US" sz="2000"/>
              <a:t>An excel based turbine cascade design will explore the ideas for basic design of an axial flow turbine from the guide given in the lectures.</a:t>
            </a:r>
            <a:endParaRPr lang="en-US" sz="2000" dirty="0">
              <a:effectLst/>
            </a:endParaRPr>
          </a:p>
        </p:txBody>
      </p:sp>
    </p:spTree>
    <p:extLst>
      <p:ext uri="{BB962C8B-B14F-4D97-AF65-F5344CB8AC3E}">
        <p14:creationId xmlns:p14="http://schemas.microsoft.com/office/powerpoint/2010/main" val="288971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 of this section, necessary, </a:t>
            </a:r>
            <a:r>
              <a:rPr lang="en-GB" dirty="0">
                <a:solidFill>
                  <a:schemeClr val="bg1">
                    <a:lumMod val="65000"/>
                  </a:schemeClr>
                </a:solidFill>
              </a:rPr>
              <a:t>optional</a:t>
            </a:r>
          </a:p>
        </p:txBody>
      </p:sp>
      <p:sp>
        <p:nvSpPr>
          <p:cNvPr id="3" name="Content Placeholder 2"/>
          <p:cNvSpPr>
            <a:spLocks noGrp="1"/>
          </p:cNvSpPr>
          <p:nvPr>
            <p:ph idx="1"/>
          </p:nvPr>
        </p:nvSpPr>
        <p:spPr>
          <a:xfrm>
            <a:off x="450761" y="1416676"/>
            <a:ext cx="10903039" cy="5151549"/>
          </a:xfrm>
        </p:spPr>
        <p:txBody>
          <a:bodyPr>
            <a:normAutofit lnSpcReduction="10000"/>
          </a:bodyPr>
          <a:lstStyle/>
          <a:p>
            <a:pPr marL="514350" lvl="0" indent="-514350">
              <a:buFont typeface="+mj-lt"/>
              <a:buAutoNum type="arabicPeriod"/>
            </a:pPr>
            <a:r>
              <a:rPr lang="en-GB" dirty="0"/>
              <a:t>supersonic flow interaction with inclined surfaces (oblique shocks) in the case of compressing and expanding flows</a:t>
            </a:r>
          </a:p>
          <a:p>
            <a:pPr marL="514350" lvl="0" indent="-514350">
              <a:buFont typeface="+mj-lt"/>
              <a:buAutoNum type="arabicPeriod"/>
            </a:pPr>
            <a:r>
              <a:rPr lang="en-GB" dirty="0"/>
              <a:t>internal compressible flows with friction and heat addition</a:t>
            </a:r>
          </a:p>
          <a:p>
            <a:pPr marL="514350" lvl="0" indent="-514350">
              <a:buFont typeface="+mj-lt"/>
              <a:buAutoNum type="arabicPeriod"/>
            </a:pPr>
            <a:r>
              <a:rPr lang="en-GB" dirty="0">
                <a:solidFill>
                  <a:schemeClr val="bg1">
                    <a:lumMod val="65000"/>
                  </a:schemeClr>
                </a:solidFill>
              </a:rPr>
              <a:t>guided investigation of a compressible flow CFD case</a:t>
            </a:r>
          </a:p>
          <a:p>
            <a:pPr marL="514350" lvl="0" indent="-514350">
              <a:buFont typeface="+mj-lt"/>
              <a:buAutoNum type="arabicPeriod"/>
            </a:pPr>
            <a:r>
              <a:rPr lang="en-GB" dirty="0"/>
              <a:t>flow through rotor and stator cascades in compressors and turbines</a:t>
            </a:r>
          </a:p>
          <a:p>
            <a:pPr marL="514350" lvl="0" indent="-514350">
              <a:buFont typeface="+mj-lt"/>
              <a:buAutoNum type="arabicPeriod"/>
            </a:pPr>
            <a:r>
              <a:rPr lang="en-GB" dirty="0"/>
              <a:t>aspects of axial flow machines</a:t>
            </a:r>
          </a:p>
          <a:p>
            <a:pPr marL="514350" lvl="0" indent="-514350">
              <a:buFont typeface="+mj-lt"/>
              <a:buAutoNum type="arabicPeriod"/>
            </a:pPr>
            <a:r>
              <a:rPr lang="en-GB" dirty="0"/>
              <a:t>cascade flow passage design methods introduction for axial flow machines</a:t>
            </a:r>
          </a:p>
          <a:p>
            <a:pPr marL="514350" lvl="0" indent="-514350">
              <a:buFont typeface="+mj-lt"/>
              <a:buAutoNum type="arabicPeriod"/>
            </a:pPr>
            <a:r>
              <a:rPr lang="en-GB" dirty="0">
                <a:solidFill>
                  <a:schemeClr val="bg1">
                    <a:lumMod val="65000"/>
                  </a:schemeClr>
                </a:solidFill>
              </a:rPr>
              <a:t>guided investigation of a turbine cascade design</a:t>
            </a:r>
          </a:p>
          <a:p>
            <a:pPr marL="514350" lvl="0" indent="-514350">
              <a:buFont typeface="+mj-lt"/>
              <a:buAutoNum type="arabicPeriod"/>
            </a:pPr>
            <a:r>
              <a:rPr lang="en-GB" dirty="0">
                <a:solidFill>
                  <a:schemeClr val="bg1">
                    <a:lumMod val="65000"/>
                  </a:schemeClr>
                </a:solidFill>
              </a:rPr>
              <a:t>factors for consideration in radial and mixed flow machines</a:t>
            </a:r>
          </a:p>
          <a:p>
            <a:pPr marL="514350" lvl="0" indent="-514350">
              <a:buFont typeface="+mj-lt"/>
              <a:buAutoNum type="arabicPeriod"/>
            </a:pPr>
            <a:r>
              <a:rPr lang="en-GB" dirty="0">
                <a:solidFill>
                  <a:schemeClr val="bg1">
                    <a:lumMod val="65000"/>
                  </a:schemeClr>
                </a:solidFill>
              </a:rPr>
              <a:t>Guest lecture (for the extra enthusiastic only): Nuclear engineering</a:t>
            </a:r>
          </a:p>
        </p:txBody>
      </p:sp>
    </p:spTree>
    <p:extLst>
      <p:ext uri="{BB962C8B-B14F-4D97-AF65-F5344CB8AC3E}">
        <p14:creationId xmlns:p14="http://schemas.microsoft.com/office/powerpoint/2010/main" val="13554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Nuclear power generation – a ‘guest lecture’, not a guest lecturer…. You may review the material if you wish</a:t>
            </a:r>
          </a:p>
        </p:txBody>
      </p:sp>
      <p:sp>
        <p:nvSpPr>
          <p:cNvPr id="3" name="Content Placeholder 2"/>
          <p:cNvSpPr>
            <a:spLocks noGrp="1"/>
          </p:cNvSpPr>
          <p:nvPr>
            <p:ph idx="1"/>
          </p:nvPr>
        </p:nvSpPr>
        <p:spPr>
          <a:xfrm>
            <a:off x="838200" y="1825624"/>
            <a:ext cx="10515600" cy="4716843"/>
          </a:xfrm>
        </p:spPr>
        <p:txBody>
          <a:bodyPr>
            <a:normAutofit lnSpcReduction="10000"/>
          </a:bodyPr>
          <a:lstStyle/>
          <a:p>
            <a:r>
              <a:rPr lang="en-GB" dirty="0"/>
              <a:t>Nuclear power is considered as part of the power generation mix</a:t>
            </a:r>
          </a:p>
          <a:p>
            <a:r>
              <a:rPr lang="en-GB" dirty="0"/>
              <a:t>Power generation is generally by pressurised water reactors (PWR), which have a high pressure water circuit on the reactor core and a heat exchanger to a steam raising plant for the turbines, or boiling water reactors (BWR), which generate the turbine steam directly from the reactor core</a:t>
            </a:r>
          </a:p>
          <a:p>
            <a:r>
              <a:rPr lang="en-GB" dirty="0"/>
              <a:t>Nuclear energy generation depends on fission, which is controlled by the rate of moderation (slowing down) of neutrons from reactions to thermal speeds, above which fission does not occur</a:t>
            </a:r>
          </a:p>
          <a:p>
            <a:r>
              <a:rPr lang="en-GB" dirty="0"/>
              <a:t>Control of nuclear reactors depends on moderation of neutrons and relying on delayed neutron release, which are controlled by water flow rate in the BWR and by a boric acid cycle in the PWR</a:t>
            </a:r>
          </a:p>
        </p:txBody>
      </p:sp>
    </p:spTree>
    <p:extLst>
      <p:ext uri="{BB962C8B-B14F-4D97-AF65-F5344CB8AC3E}">
        <p14:creationId xmlns:p14="http://schemas.microsoft.com/office/powerpoint/2010/main" val="4235529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511</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Compressible flow and turbomachinery and guest content: nuclear power generation</vt:lpstr>
      <vt:lpstr>PowerPoint Presentation</vt:lpstr>
      <vt:lpstr>Structure</vt:lpstr>
      <vt:lpstr>Supported case study</vt:lpstr>
      <vt:lpstr>Content of this section, necessary, optional</vt:lpstr>
      <vt:lpstr>Nuclear power generation – a ‘guest lecture’, not a guest lecturer…. You may review the material if you wish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Turbomachinery, compressible flow, nuclear power generation</dc:title>
  <dc:creator>Donald Giddings</dc:creator>
  <cp:lastModifiedBy>Donald Giddings (staff)</cp:lastModifiedBy>
  <cp:revision>10</cp:revision>
  <dcterms:created xsi:type="dcterms:W3CDTF">2021-02-05T14:38:56Z</dcterms:created>
  <dcterms:modified xsi:type="dcterms:W3CDTF">2024-01-25T15:58:04Z</dcterms:modified>
</cp:coreProperties>
</file>